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97" r:id="rId2"/>
    <p:sldId id="258" r:id="rId3"/>
    <p:sldId id="268" r:id="rId4"/>
    <p:sldId id="299" r:id="rId5"/>
    <p:sldId id="300" r:id="rId6"/>
    <p:sldId id="301" r:id="rId7"/>
    <p:sldId id="270" r:id="rId8"/>
    <p:sldId id="272" r:id="rId9"/>
    <p:sldId id="281" r:id="rId10"/>
    <p:sldId id="273" r:id="rId11"/>
    <p:sldId id="274" r:id="rId12"/>
    <p:sldId id="275" r:id="rId13"/>
    <p:sldId id="282" r:id="rId14"/>
    <p:sldId id="277" r:id="rId15"/>
    <p:sldId id="279" r:id="rId16"/>
    <p:sldId id="280" r:id="rId17"/>
    <p:sldId id="283" r:id="rId18"/>
    <p:sldId id="286" r:id="rId19"/>
    <p:sldId id="287" r:id="rId20"/>
    <p:sldId id="288" r:id="rId21"/>
    <p:sldId id="289" r:id="rId22"/>
    <p:sldId id="290" r:id="rId23"/>
    <p:sldId id="291" r:id="rId24"/>
    <p:sldId id="262" r:id="rId25"/>
    <p:sldId id="263" r:id="rId26"/>
    <p:sldId id="292" r:id="rId27"/>
    <p:sldId id="295" r:id="rId28"/>
    <p:sldId id="296" r:id="rId29"/>
  </p:sldIdLst>
  <p:sldSz cx="9144000" cy="6858000" type="screen4x3"/>
  <p:notesSz cx="9144000" cy="6858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DFD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C914FC-BF24-4D23-AC96-D29E4849F1B7}" type="datetimeFigureOut">
              <a:rPr lang="uk-UA" smtClean="0"/>
              <a:t>25.09.2015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CAE61-B8BD-417D-9367-E13405E20B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61182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6CF44B-53AA-4CF5-92AA-B7E6855E8C1A}" type="datetimeFigureOut">
              <a:rPr lang="uk-UA" smtClean="0"/>
              <a:t>25.09.2015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9B564-9F10-4FBF-9977-078A37C25C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0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7BB0A9-2D24-413D-8B5E-8C20F884D29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860675" y="515938"/>
            <a:ext cx="3424238" cy="256857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3257550"/>
            <a:ext cx="6705600" cy="3086100"/>
          </a:xfrm>
          <a:noFill/>
        </p:spPr>
        <p:txBody>
          <a:bodyPr wrap="square" lIns="92062" tIns="46031" rIns="92062" bIns="46031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B153A9-5038-4A9A-A6F4-BA12A4667BDD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860675" y="515938"/>
            <a:ext cx="3424238" cy="2568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7085" y="3257550"/>
            <a:ext cx="6709833" cy="3086100"/>
          </a:xfrm>
          <a:noFill/>
        </p:spPr>
        <p:txBody>
          <a:bodyPr wrap="square" lIns="89991" tIns="44995" rIns="89991" bIns="44995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/>
              <a:t>The Paragon CRT design includes “harmonic” surfaces. The advantages are thinner, lighter lenses. Up to 30% thinner, delivering additional </a:t>
            </a:r>
            <a:r>
              <a:rPr lang="en-US" dirty="0" err="1" smtClean="0"/>
              <a:t>Dk</a:t>
            </a:r>
            <a:r>
              <a:rPr lang="en-US" dirty="0" smtClean="0"/>
              <a:t>/L.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 anchor="t"/>
          <a:lstStyle>
            <a:lvl1pPr algn="ctr">
              <a:defRPr sz="8000"/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en-US" dirty="0"/>
          </a:p>
        </p:txBody>
      </p:sp>
      <p:pic>
        <p:nvPicPr>
          <p:cNvPr id="11266" name="Picture 2" descr="D:\Pictures\CRTlogo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704" y="116632"/>
            <a:ext cx="1937792" cy="51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239000" cy="1143000"/>
          </a:xfrm>
        </p:spPr>
        <p:txBody>
          <a:bodyPr anchor="t">
            <a:noAutofit/>
          </a:bodyPr>
          <a:lstStyle>
            <a:lvl1pPr algn="ctr">
              <a:defRPr sz="54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24976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8" name="Picture 2" descr="D:\Pictures\CRTlogo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704" y="116632"/>
            <a:ext cx="1937792" cy="51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239000" cy="1143000"/>
          </a:xfrm>
        </p:spPr>
        <p:txBody>
          <a:bodyPr anchor="t">
            <a:noAutofit/>
          </a:bodyPr>
          <a:lstStyle>
            <a:lvl1pPr algn="ctr">
              <a:defRPr sz="54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pic>
        <p:nvPicPr>
          <p:cNvPr id="7" name="Picture 2" descr="D:\Pictures\CRTlogo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704" y="116632"/>
            <a:ext cx="1937792" cy="51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239000" cy="1143000"/>
          </a:xfrm>
        </p:spPr>
        <p:txBody>
          <a:bodyPr anchor="t"/>
          <a:lstStyle>
            <a:lvl1pPr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572000" y="1700808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8" name="Picture 2" descr="D:\Pictures\CRTlogo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704" y="116632"/>
            <a:ext cx="1937792" cy="51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41784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4949" y="2073360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1149" y="2073360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91901" y="261285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578101" y="2612855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10" name="Picture 2" descr="D:\Pictures\CRTlogo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704" y="116632"/>
            <a:ext cx="1937792" cy="51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6" name="Picture 2" descr="D:\Pictures\CRTlogo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704" y="116632"/>
            <a:ext cx="1937792" cy="51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halkSketch/>
                    </a14:imgEffect>
                    <a14:imgEffect>
                      <a14:sharpenSoften amount="-31000"/>
                    </a14:imgEffect>
                    <a14:imgEffect>
                      <a14:colorTemperature colorTemp="6700"/>
                    </a14:imgEffect>
                    <a14:imgEffect>
                      <a14:saturation sat="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1560" y="197768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9552" y="1772816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54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asis-s.com.ua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emf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66" r="9068"/>
          <a:stretch/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916832"/>
            <a:ext cx="8820472" cy="3961715"/>
          </a:xfrm>
        </p:spPr>
        <p:txBody>
          <a:bodyPr/>
          <a:lstStyle/>
          <a:p>
            <a:r>
              <a:rPr lang="ru-RU" sz="6000" dirty="0"/>
              <a:t>Преимущества </a:t>
            </a:r>
            <a:r>
              <a:rPr lang="ru-RU" sz="6000" dirty="0" err="1"/>
              <a:t>ортокератологических</a:t>
            </a:r>
            <a:r>
              <a:rPr lang="ru-RU" sz="6000" dirty="0"/>
              <a:t> линз </a:t>
            </a:r>
            <a:r>
              <a:rPr lang="ru-RU" sz="6000" dirty="0" smtClean="0"/>
              <a:t>Парагон</a:t>
            </a:r>
            <a:r>
              <a:rPr lang="en-US" sz="6000" dirty="0" smtClean="0"/>
              <a:t> </a:t>
            </a:r>
            <a:br>
              <a:rPr lang="en-US" sz="6000" dirty="0" smtClean="0"/>
            </a:br>
            <a:r>
              <a:rPr lang="en-US" sz="6000" dirty="0" smtClean="0"/>
              <a:t>(Paragon CRT)</a:t>
            </a:r>
            <a:endParaRPr lang="ru-RU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116632"/>
            <a:ext cx="6444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>
                <a:solidFill>
                  <a:schemeClr val="bg1">
                    <a:lumMod val="85000"/>
                  </a:schemeClr>
                </a:solidFill>
              </a:rPr>
              <a:t>Аверьянова О.С. к.м.н.</a:t>
            </a:r>
          </a:p>
          <a:p>
            <a:pPr algn="r"/>
            <a:r>
              <a:rPr lang="ru-RU" sz="2400" b="1" dirty="0">
                <a:solidFill>
                  <a:schemeClr val="bg1">
                    <a:lumMod val="85000"/>
                  </a:schemeClr>
                </a:solidFill>
              </a:rPr>
              <a:t>Кафедра Офтальмологии Национального Медицинского Университета </a:t>
            </a:r>
          </a:p>
          <a:p>
            <a:pPr algn="r"/>
            <a:r>
              <a:rPr lang="ru-RU" sz="2400" b="1" dirty="0">
                <a:solidFill>
                  <a:schemeClr val="bg1">
                    <a:lumMod val="85000"/>
                  </a:schemeClr>
                </a:solidFill>
              </a:rPr>
              <a:t>им. А.А. Богомольца.</a:t>
            </a:r>
          </a:p>
          <a:p>
            <a:pPr algn="r"/>
            <a:r>
              <a:rPr lang="ru-RU" sz="2400" b="1" dirty="0">
                <a:solidFill>
                  <a:schemeClr val="bg1">
                    <a:lumMod val="85000"/>
                  </a:schemeClr>
                </a:solidFill>
              </a:rPr>
              <a:t> Киев, Украина</a:t>
            </a:r>
          </a:p>
        </p:txBody>
      </p:sp>
    </p:spTree>
    <p:extLst>
      <p:ext uri="{BB962C8B-B14F-4D97-AF65-F5344CB8AC3E}">
        <p14:creationId xmlns:p14="http://schemas.microsoft.com/office/powerpoint/2010/main" val="170890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844824"/>
            <a:ext cx="7467600" cy="4824536"/>
          </a:xfrm>
        </p:spPr>
        <p:txBody>
          <a:bodyPr/>
          <a:lstStyle/>
          <a:p>
            <a:r>
              <a:rPr lang="ru-RU" dirty="0" smtClean="0"/>
              <a:t>Компания Парагон в 2002 году первая </a:t>
            </a:r>
            <a:r>
              <a:rPr lang="ru-RU" dirty="0"/>
              <a:t>в мире получила разрешение </a:t>
            </a:r>
            <a:r>
              <a:rPr lang="en-US" dirty="0"/>
              <a:t>FD</a:t>
            </a:r>
            <a:r>
              <a:rPr lang="uk-UA" dirty="0"/>
              <a:t>А</a:t>
            </a:r>
            <a:r>
              <a:rPr lang="ru-RU" dirty="0"/>
              <a:t> для ночного использования </a:t>
            </a:r>
            <a:r>
              <a:rPr lang="ru-RU" dirty="0" err="1"/>
              <a:t>ортокератологических</a:t>
            </a:r>
            <a:r>
              <a:rPr lang="ru-RU" dirty="0"/>
              <a:t>  </a:t>
            </a:r>
            <a:r>
              <a:rPr lang="ru-RU" dirty="0" smtClean="0"/>
              <a:t>линз</a:t>
            </a:r>
            <a:endParaRPr lang="en-US" dirty="0" smtClean="0"/>
          </a:p>
          <a:p>
            <a:endParaRPr lang="ru-RU" dirty="0" smtClean="0"/>
          </a:p>
          <a:p>
            <a:r>
              <a:rPr lang="ru-RU" dirty="0" smtClean="0"/>
              <a:t>Новая эра </a:t>
            </a:r>
            <a:r>
              <a:rPr lang="ru-RU" dirty="0" err="1" smtClean="0"/>
              <a:t>ортокератологии</a:t>
            </a:r>
            <a:r>
              <a:rPr lang="ru-RU" dirty="0" smtClean="0"/>
              <a:t> – рефракционная терапия роговицы </a:t>
            </a:r>
            <a:endParaRPr lang="en-US" dirty="0" smtClean="0"/>
          </a:p>
          <a:p>
            <a:endParaRPr lang="ru-RU" dirty="0" smtClean="0"/>
          </a:p>
          <a:p>
            <a:r>
              <a:rPr lang="en-US" dirty="0" smtClean="0"/>
              <a:t>Corneal Reshaping Therapy</a:t>
            </a:r>
            <a:endParaRPr lang="ru-RU" dirty="0" smtClean="0"/>
          </a:p>
        </p:txBody>
      </p:sp>
      <p:pic>
        <p:nvPicPr>
          <p:cNvPr id="18434" name="Picture 2" descr="D:\Pictures\АИЛАЗ-AILA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961074" cy="1424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77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496944" cy="576064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Компания Парагон – США, Аризона</a:t>
            </a:r>
            <a:endParaRPr lang="en-US" dirty="0" smtClean="0"/>
          </a:p>
          <a:p>
            <a:endParaRPr lang="ru-RU" dirty="0" smtClean="0"/>
          </a:p>
          <a:p>
            <a:r>
              <a:rPr lang="ru-RU" dirty="0" smtClean="0"/>
              <a:t>30 лет производства газопроницаемых материалов</a:t>
            </a:r>
            <a:r>
              <a:rPr lang="en-US" dirty="0" smtClean="0"/>
              <a:t> (RGP)</a:t>
            </a:r>
            <a:r>
              <a:rPr lang="ru-RU" dirty="0" smtClean="0"/>
              <a:t> и контактных линз</a:t>
            </a: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ru-RU" dirty="0"/>
              <a:t>Основная миссия компании  </a:t>
            </a:r>
            <a:r>
              <a:rPr lang="ru-RU" dirty="0" smtClean="0"/>
              <a:t>Парагон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 </a:t>
            </a:r>
            <a:r>
              <a:rPr lang="ru-RU" dirty="0"/>
              <a:t>разработка  высоко </a:t>
            </a:r>
            <a:r>
              <a:rPr lang="ru-RU" dirty="0" err="1" smtClean="0"/>
              <a:t>кислородо</a:t>
            </a:r>
            <a:r>
              <a:rPr lang="en-US" dirty="0" smtClean="0"/>
              <a:t>- </a:t>
            </a:r>
            <a:r>
              <a:rPr lang="ru-RU" dirty="0" smtClean="0"/>
              <a:t>проницаемых  материалов</a:t>
            </a: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  </a:t>
            </a:r>
            <a:r>
              <a:rPr lang="ru-RU" dirty="0"/>
              <a:t>совершенствование дизайна </a:t>
            </a:r>
            <a:r>
              <a:rPr lang="ru-RU" dirty="0" err="1"/>
              <a:t>ортокератологических</a:t>
            </a:r>
            <a:r>
              <a:rPr lang="ru-RU" dirty="0"/>
              <a:t> линз.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9756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6840760" cy="6825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D:\Хранение на диске D\Дом\US\988460_636010403211457_793338420843663595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7" y="4430971"/>
            <a:ext cx="8964339" cy="216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764704"/>
            <a:ext cx="4643859" cy="3486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299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182"/>
          <a:stretch/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11560" y="197768"/>
            <a:ext cx="72390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b="1" kern="1200">
                <a:ln w="12700">
                  <a:solidFill>
                    <a:schemeClr val="tx2"/>
                  </a:solidFill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Материал</a:t>
            </a:r>
            <a:r>
              <a:rPr lang="en-US" dirty="0" smtClean="0"/>
              <a:t>: </a:t>
            </a:r>
            <a:r>
              <a:rPr lang="en-US" dirty="0" smtClean="0">
                <a:solidFill>
                  <a:srgbClr val="FF0000"/>
                </a:solidFill>
              </a:rPr>
              <a:t>!!!</a:t>
            </a:r>
            <a:endParaRPr lang="uk-UA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39552" y="1268760"/>
            <a:ext cx="7467600" cy="44196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 Современный материал газопроницаемых линз – это сложный композит: очищенный </a:t>
            </a:r>
            <a:r>
              <a:rPr lang="ru-RU" b="1" dirty="0" err="1" smtClean="0">
                <a:solidFill>
                  <a:schemeClr val="bg1">
                    <a:lumMod val="95000"/>
                  </a:schemeClr>
                </a:solidFill>
              </a:rPr>
              <a:t>флюоро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ru-RU" b="1" dirty="0" err="1" smtClean="0">
                <a:solidFill>
                  <a:schemeClr val="bg1">
                    <a:lumMod val="95000"/>
                  </a:schemeClr>
                </a:solidFill>
              </a:rPr>
              <a:t>силиконо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-акрилат.</a:t>
            </a:r>
            <a:endParaRPr lang="en-US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en-US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Каждый из материалов несёт свою функцию:</a:t>
            </a:r>
            <a:endParaRPr lang="en-US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ru-RU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 Флюорит –прочность</a:t>
            </a:r>
            <a:endParaRPr lang="en-US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 Силикон – кислородная проницаемость</a:t>
            </a:r>
          </a:p>
          <a:p>
            <a:pPr>
              <a:buFont typeface="Wingdings" panose="05000000000000000000" pitchFamily="2" charset="2"/>
              <a:buChar char="Ø"/>
            </a:pPr>
            <a:endParaRPr lang="uk-UA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72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319788" y="4425156"/>
            <a:ext cx="2428676" cy="1597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/>
            <a:r>
              <a:rPr lang="ru-RU" sz="1400" b="1" i="1" dirty="0" smtClean="0">
                <a:latin typeface="Corbel" pitchFamily="34" charset="0"/>
              </a:rPr>
              <a:t>Уникальная технология Парагона </a:t>
            </a:r>
          </a:p>
          <a:p>
            <a:pPr algn="ctr"/>
            <a:r>
              <a:rPr lang="en-US" sz="1400" b="1" i="1" dirty="0">
                <a:latin typeface="Corbel" pitchFamily="34" charset="0"/>
              </a:rPr>
              <a:t>Paragon HDS </a:t>
            </a:r>
          </a:p>
          <a:p>
            <a:pPr algn="ctr"/>
            <a:r>
              <a:rPr lang="en-US" sz="1400" b="1" i="1" dirty="0">
                <a:latin typeface="Corbel" pitchFamily="34" charset="0"/>
              </a:rPr>
              <a:t>Technology </a:t>
            </a:r>
            <a:r>
              <a:rPr lang="en-US" sz="800" b="1" i="1" baseline="92000" dirty="0">
                <a:latin typeface="Corbel" pitchFamily="34" charset="0"/>
              </a:rPr>
              <a:t>TM</a:t>
            </a:r>
            <a:endParaRPr lang="en-US" sz="1400" b="1" i="1" dirty="0">
              <a:latin typeface="Corbel" pitchFamily="34" charset="0"/>
            </a:endParaRPr>
          </a:p>
          <a:p>
            <a:pPr algn="ctr"/>
            <a:r>
              <a:rPr lang="ru-RU" sz="1400" b="1" i="1" dirty="0" smtClean="0">
                <a:latin typeface="Corbel" pitchFamily="34" charset="0"/>
              </a:rPr>
              <a:t>– минимум очищенного силикона- оптимум </a:t>
            </a:r>
            <a:r>
              <a:rPr lang="ru-RU" sz="1400" b="1" i="1" dirty="0" err="1" smtClean="0">
                <a:latin typeface="Corbel" pitchFamily="34" charset="0"/>
              </a:rPr>
              <a:t>флюорида</a:t>
            </a:r>
            <a:endParaRPr lang="ru-RU" sz="1400" b="1" i="1" dirty="0" smtClean="0">
              <a:latin typeface="Corbel" pitchFamily="34" charset="0"/>
            </a:endParaRPr>
          </a:p>
        </p:txBody>
      </p:sp>
      <p:pic>
        <p:nvPicPr>
          <p:cNvPr id="19459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9788" y="2615406"/>
            <a:ext cx="1852612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1825" y="2615406"/>
            <a:ext cx="1852613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518270" y="4507706"/>
            <a:ext cx="1729897" cy="520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ru-RU" sz="1400" b="1" i="1" dirty="0" smtClean="0">
                <a:latin typeface="Corbel" pitchFamily="34" charset="0"/>
              </a:rPr>
              <a:t>Дополнительная о</a:t>
            </a:r>
          </a:p>
          <a:p>
            <a:pPr algn="ctr"/>
            <a:r>
              <a:rPr lang="ru-RU" sz="1400" b="1" i="1" dirty="0" err="1" smtClean="0">
                <a:latin typeface="Corbel" pitchFamily="34" charset="0"/>
              </a:rPr>
              <a:t>чпстка</a:t>
            </a:r>
            <a:endParaRPr lang="en-US" sz="1400" b="1" i="1" dirty="0">
              <a:latin typeface="Corbel" pitchFamily="34" charset="0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611188" y="754905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eaLnBrk="0" hangingPunct="0"/>
            <a:endParaRPr lang="uk-UA" sz="2800" b="1" i="1">
              <a:latin typeface="Corbe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1435100" y="4507706"/>
            <a:ext cx="692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sz="1400" b="1" i="1">
                <a:latin typeface="Corbel" pitchFamily="34" charset="0"/>
              </a:rPr>
              <a:t>PMMA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2713272" y="4498181"/>
            <a:ext cx="1672767" cy="520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ru-RU" sz="1400" b="1" i="1" dirty="0" smtClean="0">
                <a:latin typeface="Corbel" pitchFamily="34" charset="0"/>
              </a:rPr>
              <a:t>Традиционный </a:t>
            </a:r>
            <a:r>
              <a:rPr lang="en-US" sz="1400" b="1" i="1" dirty="0" smtClean="0">
                <a:latin typeface="Corbel" pitchFamily="34" charset="0"/>
              </a:rPr>
              <a:t>GP</a:t>
            </a:r>
            <a:r>
              <a:rPr lang="ru-RU" sz="1400" b="1" i="1" dirty="0" smtClean="0">
                <a:latin typeface="Corbel" pitchFamily="34" charset="0"/>
              </a:rPr>
              <a:t> </a:t>
            </a:r>
          </a:p>
          <a:p>
            <a:pPr algn="ctr"/>
            <a:r>
              <a:rPr lang="ru-RU" sz="1400" b="1" i="1" dirty="0" smtClean="0">
                <a:latin typeface="Corbel" pitchFamily="34" charset="0"/>
              </a:rPr>
              <a:t>материал</a:t>
            </a:r>
            <a:endParaRPr lang="en-US" sz="1400" b="1" i="1" dirty="0">
              <a:latin typeface="Corbel" pitchFamily="34" charset="0"/>
            </a:endParaRPr>
          </a:p>
        </p:txBody>
      </p:sp>
      <p:pic>
        <p:nvPicPr>
          <p:cNvPr id="19465" name="Picture 9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2632869"/>
            <a:ext cx="1733054" cy="185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0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2621755"/>
            <a:ext cx="1758479" cy="1866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4" name="Rectangle 12"/>
          <p:cNvSpPr>
            <a:spLocks noGrp="1" noChangeArrowheads="1"/>
          </p:cNvSpPr>
          <p:nvPr>
            <p:ph type="title"/>
          </p:nvPr>
        </p:nvSpPr>
        <p:spPr>
          <a:xfrm>
            <a:off x="251520" y="620688"/>
            <a:ext cx="7772400" cy="1706561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400" b="0" dirty="0">
                <a:solidFill>
                  <a:schemeClr val="tx2">
                    <a:satMod val="200000"/>
                  </a:schemeClr>
                </a:solidFill>
              </a:rPr>
              <a:t>Paragon CRT – </a:t>
            </a:r>
            <a:r>
              <a:rPr lang="en-US" sz="2400" b="0" dirty="0" smtClean="0">
                <a:solidFill>
                  <a:schemeClr val="tx2">
                    <a:satMod val="200000"/>
                  </a:schemeClr>
                </a:solidFill>
              </a:rPr>
              <a:t>RGP </a:t>
            </a:r>
            <a:r>
              <a:rPr lang="ru-RU" sz="2400" b="0" dirty="0" smtClean="0">
                <a:solidFill>
                  <a:schemeClr val="tx2">
                    <a:satMod val="200000"/>
                  </a:schemeClr>
                </a:solidFill>
              </a:rPr>
              <a:t> линзы, изготовленные из очищенного </a:t>
            </a:r>
            <a:r>
              <a:rPr lang="ru-RU" sz="2400" b="0" dirty="0" err="1" smtClean="0">
                <a:solidFill>
                  <a:schemeClr val="tx2">
                    <a:satMod val="200000"/>
                  </a:schemeClr>
                </a:solidFill>
              </a:rPr>
              <a:t>флюоросиликона</a:t>
            </a:r>
            <a:r>
              <a:rPr lang="ru-RU" sz="2400" b="0" dirty="0" smtClean="0">
                <a:solidFill>
                  <a:schemeClr val="tx2">
                    <a:satMod val="200000"/>
                  </a:schemeClr>
                </a:solidFill>
              </a:rPr>
              <a:t> акрилата – </a:t>
            </a:r>
            <a:r>
              <a:rPr lang="ru-RU" sz="2400" b="0" dirty="0" err="1" smtClean="0">
                <a:solidFill>
                  <a:schemeClr val="tx2">
                    <a:satMod val="200000"/>
                  </a:schemeClr>
                </a:solidFill>
              </a:rPr>
              <a:t>Пафлюфкона</a:t>
            </a:r>
            <a:r>
              <a:rPr lang="ru-RU" sz="2400" b="0" dirty="0" smtClean="0">
                <a:solidFill>
                  <a:schemeClr val="tx2">
                    <a:satMod val="200000"/>
                  </a:schemeClr>
                </a:solidFill>
              </a:rPr>
              <a:t>.</a:t>
            </a:r>
            <a:br>
              <a:rPr lang="ru-RU" sz="2400" b="0" dirty="0" smtClean="0">
                <a:solidFill>
                  <a:schemeClr val="tx2">
                    <a:satMod val="200000"/>
                  </a:schemeClr>
                </a:solidFill>
              </a:rPr>
            </a:br>
            <a:r>
              <a:rPr lang="ru-RU" sz="2400" b="0" dirty="0" smtClean="0">
                <a:solidFill>
                  <a:schemeClr val="tx2">
                    <a:satMod val="200000"/>
                  </a:schemeClr>
                </a:solidFill>
              </a:rPr>
              <a:t>Материал запатентован компанией и является одним из наиболее </a:t>
            </a:r>
            <a:r>
              <a:rPr lang="ru-RU" sz="2400" b="0" dirty="0" err="1" smtClean="0">
                <a:solidFill>
                  <a:schemeClr val="tx2">
                    <a:satMod val="200000"/>
                  </a:schemeClr>
                </a:solidFill>
              </a:rPr>
              <a:t>кислородо</a:t>
            </a:r>
            <a:r>
              <a:rPr lang="ru-RU" sz="2400" b="0" dirty="0" smtClean="0">
                <a:solidFill>
                  <a:schemeClr val="tx2">
                    <a:satMod val="200000"/>
                  </a:schemeClr>
                </a:solidFill>
              </a:rPr>
              <a:t> проницаемых материалов в мире, используемых для производства жёстких линз.</a:t>
            </a:r>
            <a:endParaRPr lang="en-US" sz="2400" b="0" baseline="30000" dirty="0">
              <a:solidFill>
                <a:schemeClr val="tx2">
                  <a:satMod val="200000"/>
                </a:schemeClr>
              </a:solidFill>
              <a:ea typeface="MS Mincho" pitchFamily="49" charset="-128"/>
              <a:cs typeface="Arial" charset="0"/>
            </a:endParaRPr>
          </a:p>
        </p:txBody>
      </p:sp>
      <p:sp>
        <p:nvSpPr>
          <p:cNvPr id="49163" name="Rectangle 11"/>
          <p:cNvSpPr>
            <a:spLocks noGrp="1" noChangeArrowheads="1"/>
          </p:cNvSpPr>
          <p:nvPr>
            <p:ph idx="1"/>
          </p:nvPr>
        </p:nvSpPr>
        <p:spPr>
          <a:xfrm>
            <a:off x="900113" y="5460975"/>
            <a:ext cx="2833687" cy="909638"/>
          </a:xfrm>
        </p:spPr>
        <p:txBody>
          <a:bodyPr lIns="92075" tIns="46038" rIns="92075" bIns="46038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ru-RU" sz="1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400" dirty="0">
                <a:solidFill>
                  <a:schemeClr val="tx2">
                    <a:satMod val="200000"/>
                  </a:schemeClr>
                </a:solidFill>
              </a:rPr>
              <a:t>Paragon </a:t>
            </a:r>
            <a:r>
              <a:rPr lang="en-US" sz="2400" dirty="0" smtClean="0">
                <a:solidFill>
                  <a:schemeClr val="tx2">
                    <a:satMod val="200000"/>
                  </a:schemeClr>
                </a:solidFill>
              </a:rPr>
              <a:t>CRT</a:t>
            </a:r>
            <a:r>
              <a:rPr lang="ru-RU" sz="2400" dirty="0" smtClean="0">
                <a:solidFill>
                  <a:schemeClr val="tx2">
                    <a:satMod val="200000"/>
                  </a:schemeClr>
                </a:solidFill>
              </a:rPr>
              <a:t>-100 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</a:t>
            </a:r>
            <a:r>
              <a:rPr lang="ru-RU" sz="2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100 </a:t>
            </a:r>
            <a:r>
              <a:rPr lang="en-US" sz="2800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Dk</a:t>
            </a:r>
            <a:r>
              <a:rPr lang="en-US" sz="2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/t</a:t>
            </a:r>
            <a:endParaRPr lang="en-US" sz="2800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017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9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3" grpId="0" build="p" bldLvl="3" autoUpdateAnimBg="0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124744"/>
            <a:ext cx="7467600" cy="4419600"/>
          </a:xfrm>
        </p:spPr>
        <p:txBody>
          <a:bodyPr/>
          <a:lstStyle/>
          <a:p>
            <a:r>
              <a:rPr lang="ru-RU" dirty="0" smtClean="0"/>
              <a:t>оптимальное соотношение  флюорита </a:t>
            </a:r>
            <a:r>
              <a:rPr lang="ru-RU" dirty="0"/>
              <a:t>и высокоочищенного </a:t>
            </a:r>
            <a:r>
              <a:rPr lang="ru-RU" dirty="0" smtClean="0"/>
              <a:t>силикона </a:t>
            </a:r>
            <a:r>
              <a:rPr lang="ru-RU" dirty="0"/>
              <a:t>с </a:t>
            </a:r>
            <a:r>
              <a:rPr lang="ru-RU" dirty="0" err="1" smtClean="0"/>
              <a:t>кислородопроницаемостью</a:t>
            </a:r>
            <a:r>
              <a:rPr lang="ru-RU" dirty="0" smtClean="0"/>
              <a:t> </a:t>
            </a:r>
            <a:r>
              <a:rPr lang="ru-RU" dirty="0"/>
              <a:t>140 (ISO-</a:t>
            </a:r>
            <a:r>
              <a:rPr lang="ru-RU" dirty="0" err="1"/>
              <a:t>Fatt</a:t>
            </a:r>
            <a:r>
              <a:rPr lang="ru-RU" dirty="0" smtClean="0"/>
              <a:t>)</a:t>
            </a:r>
            <a:endParaRPr lang="en-US" dirty="0" smtClean="0"/>
          </a:p>
          <a:p>
            <a:endParaRPr lang="en-US" dirty="0"/>
          </a:p>
          <a:p>
            <a:r>
              <a:rPr lang="ru-RU" dirty="0" smtClean="0"/>
              <a:t> </a:t>
            </a:r>
            <a:r>
              <a:rPr lang="ru-RU" dirty="0"/>
              <a:t>Материал является термореактивным сополимером </a:t>
            </a:r>
            <a:r>
              <a:rPr lang="ru-RU" dirty="0" err="1" smtClean="0"/>
              <a:t>фторсиликона</a:t>
            </a:r>
            <a:r>
              <a:rPr lang="ru-RU" dirty="0" smtClean="0"/>
              <a:t> </a:t>
            </a:r>
            <a:r>
              <a:rPr lang="ru-RU" dirty="0"/>
              <a:t>акрилата, с содержанием воды не больше 1 </a:t>
            </a:r>
            <a:r>
              <a:rPr lang="ru-RU" dirty="0" smtClean="0"/>
              <a:t>%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1108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9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604"/>
          <a:stretch/>
        </p:blipFill>
        <p:spPr bwMode="auto">
          <a:xfrm>
            <a:off x="-36513" y="-27384"/>
            <a:ext cx="9180513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676400" y="738188"/>
            <a:ext cx="7467600" cy="44196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Д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К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материала  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HDS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 100 – 140ЕД, </a:t>
            </a:r>
            <a:endParaRPr lang="uk-UA" dirty="0">
              <a:solidFill>
                <a:schemeClr val="bg1">
                  <a:lumMod val="95000"/>
                </a:schemeClr>
              </a:solidFill>
            </a:endParaRPr>
          </a:p>
          <a:p>
            <a:pPr lvl="0"/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Линзы из материала </a:t>
            </a:r>
            <a:r>
              <a:rPr lang="en-US" b="1" u="sng" dirty="0">
                <a:solidFill>
                  <a:schemeClr val="bg1">
                    <a:lumMod val="95000"/>
                  </a:schemeClr>
                </a:solidFill>
              </a:rPr>
              <a:t>HDS</a:t>
            </a:r>
            <a:r>
              <a:rPr lang="ru-RU" b="1" u="sng" dirty="0">
                <a:solidFill>
                  <a:schemeClr val="bg1">
                    <a:lumMod val="95000"/>
                  </a:schemeClr>
                </a:solidFill>
              </a:rPr>
              <a:t> 100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 имеют 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FDA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 на 7 дней непрерывного ношения!</a:t>
            </a:r>
            <a:endParaRPr lang="uk-UA" dirty="0" smtClean="0">
              <a:solidFill>
                <a:schemeClr val="bg1">
                  <a:lumMod val="95000"/>
                </a:schemeClr>
              </a:solidFill>
              <a:effectLst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 </a:t>
            </a:r>
            <a:endParaRPr lang="uk-UA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ru-RU" dirty="0" err="1" smtClean="0">
                <a:solidFill>
                  <a:schemeClr val="bg1">
                    <a:lumMod val="95000"/>
                  </a:schemeClr>
                </a:solidFill>
              </a:rPr>
              <a:t>Дк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 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материала 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Z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dirty="0" err="1" smtClean="0">
                <a:solidFill>
                  <a:schemeClr val="bg1">
                    <a:lumMod val="95000"/>
                  </a:schemeClr>
                </a:solidFill>
              </a:rPr>
              <a:t>Menicon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– 160Ед. </a:t>
            </a:r>
            <a:endParaRPr lang="en-US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Сегодня это самый кислород проницаемый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материал в мире! </a:t>
            </a:r>
            <a:endParaRPr lang="uk-UA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Компания </a:t>
            </a:r>
            <a:r>
              <a:rPr lang="ru-RU" dirty="0" err="1">
                <a:solidFill>
                  <a:schemeClr val="bg1">
                    <a:lumMod val="95000"/>
                  </a:schemeClr>
                </a:solidFill>
              </a:rPr>
              <a:t>Меникон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 поставляет материал  для производства  линз 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Z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CRT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 (Парагон).</a:t>
            </a:r>
            <a:endParaRPr lang="uk-UA" dirty="0">
              <a:solidFill>
                <a:schemeClr val="bg1">
                  <a:lumMod val="95000"/>
                </a:schemeClr>
              </a:solidFill>
            </a:endParaRPr>
          </a:p>
          <a:p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67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239000" cy="1143000"/>
          </a:xfrm>
        </p:spPr>
        <p:txBody>
          <a:bodyPr>
            <a:noAutofit/>
          </a:bodyPr>
          <a:lstStyle/>
          <a:p>
            <a:pPr lvl="0"/>
            <a:r>
              <a:rPr lang="ru-RU" sz="3200" b="1" dirty="0"/>
              <a:t>ХАРАКТЕРИСТИКИ ЛИНЗ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PARAGON </a:t>
            </a:r>
            <a:r>
              <a:rPr lang="ru-RU" sz="3200" b="1" dirty="0"/>
              <a:t>CRT ® 100 (</a:t>
            </a:r>
            <a:r>
              <a:rPr lang="ru-RU" sz="3200" b="1" dirty="0" err="1"/>
              <a:t>парафлукон</a:t>
            </a:r>
            <a:r>
              <a:rPr lang="ru-RU" sz="3200" b="1" dirty="0"/>
              <a:t> D)</a:t>
            </a:r>
            <a:r>
              <a:rPr lang="uk-UA" sz="3200" dirty="0"/>
              <a:t/>
            </a:r>
            <a:br>
              <a:rPr lang="uk-UA" sz="3200" dirty="0"/>
            </a:br>
            <a:endParaRPr lang="uk-UA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7404936"/>
              </p:ext>
            </p:extLst>
          </p:nvPr>
        </p:nvGraphicFramePr>
        <p:xfrm>
          <a:off x="827580" y="3972275"/>
          <a:ext cx="7272812" cy="233704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{9DCAF9ED-07DC-4A11-8D7F-57B35C25682E}</a:tableStyleId>
              </a:tblPr>
              <a:tblGrid>
                <a:gridCol w="721330"/>
                <a:gridCol w="803565"/>
                <a:gridCol w="1348673"/>
                <a:gridCol w="1039309"/>
                <a:gridCol w="671987"/>
                <a:gridCol w="880318"/>
                <a:gridCol w="903815"/>
                <a:gridCol w="903815"/>
              </a:tblGrid>
              <a:tr h="344015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ПРОНИЦАЕМОСТЬ ДЛЯ КИСЛОРОДА ЛИНЗ МОДЕЛИ CRT ® 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10548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Матери-ал</a:t>
                      </a:r>
                      <a:endParaRPr lang="uk-UA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Сила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Проницаемость для кислорода (Модифицирован-</a:t>
                      </a: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ный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метод </a:t>
                      </a: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Фетта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)*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ru-RU" sz="900" b="1" baseline="-250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х 10</a:t>
                      </a:r>
                      <a:r>
                        <a:rPr lang="ru-RU" sz="900" b="1" baseline="30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-11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Проницае-мость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для кислорода (Метод ISO**)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ru-RU" sz="900" b="1" baseline="-250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х 10</a:t>
                      </a:r>
                      <a:r>
                        <a:rPr lang="ru-RU" sz="900" b="1" baseline="30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-11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Толщи-на центра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(мм)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Средняя гармони-</a:t>
                      </a: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ческая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толщина ***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(мм)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Передаю-</a:t>
                      </a: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щая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способность для кислорода (по </a:t>
                      </a: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Фетту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 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ru-RU" sz="900" b="1" baseline="-250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/л х 10</a:t>
                      </a:r>
                      <a:r>
                        <a:rPr lang="ru-RU" sz="900" b="1" baseline="30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-9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Передаю-</a:t>
                      </a: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щая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способность для кислорода (ISO) 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ru-RU" sz="900" b="1" baseline="-250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/л х 10</a:t>
                      </a:r>
                      <a:r>
                        <a:rPr lang="ru-RU" sz="900" b="1" baseline="30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-9</a:t>
                      </a:r>
                      <a:endParaRPr lang="uk-UA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27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HDS 100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-2,00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ighlight>
                            <a:srgbClr val="FFFF00"/>
                          </a:highlight>
                        </a:rPr>
                        <a:t>145</a:t>
                      </a:r>
                      <a:endParaRPr lang="uk-UA" sz="1400" b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0,145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0,163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89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61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27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HDS 100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Плоская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ighlight>
                            <a:srgbClr val="FFFF00"/>
                          </a:highlight>
                        </a:rPr>
                        <a:t>145</a:t>
                      </a:r>
                      <a:endParaRPr lang="uk-UA" sz="1400" b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0,163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0,166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87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27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HDS 100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+2,00</a:t>
                      </a:r>
                      <a:endParaRPr lang="uk-UA" sz="12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ighlight>
                            <a:srgbClr val="FFFF00"/>
                          </a:highlight>
                        </a:rPr>
                        <a:t>145</a:t>
                      </a:r>
                      <a:endParaRPr lang="uk-UA" sz="1400" b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0,180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0,168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86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</a:t>
                      </a:r>
                      <a:endParaRPr lang="uk-UA" sz="1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4013" y="30130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944520"/>
              </p:ext>
            </p:extLst>
          </p:nvPr>
        </p:nvGraphicFramePr>
        <p:xfrm>
          <a:off x="1533207" y="1489592"/>
          <a:ext cx="6077585" cy="209783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{793D81CF-94F2-401A-BA57-92F5A7B2D0C5}</a:tableStyleId>
              </a:tblPr>
              <a:tblGrid>
                <a:gridCol w="2583180"/>
                <a:gridCol w="3494405"/>
              </a:tblGrid>
              <a:tr h="2651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Показатель преломления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1,442 (</a:t>
                      </a:r>
                      <a:r>
                        <a:rPr lang="ru-RU" sz="14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Nd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при температуре 25ºС)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67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Коэффициент пропускания света * (зеленого)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95 %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51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Угол смачивания </a:t>
                      </a:r>
                      <a:endParaRPr lang="ru-RU" sz="1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Угол падения)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42º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51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Удельный вес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1,10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51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Твердость (по </a:t>
                      </a:r>
                      <a:r>
                        <a:rPr lang="ru-RU" sz="14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Шору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D)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79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51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Содержание воды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&lt; 1 %</a:t>
                      </a:r>
                      <a:endParaRPr lang="uk-UA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363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5" y="332656"/>
            <a:ext cx="8522555" cy="4004356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/>
              <a:t>Вес линзы </a:t>
            </a:r>
            <a:r>
              <a:rPr lang="en-US" dirty="0"/>
              <a:t>1 </a:t>
            </a:r>
            <a:r>
              <a:rPr lang="ru-RU" dirty="0"/>
              <a:t>грамм!</a:t>
            </a:r>
            <a:endParaRPr lang="uk-UA" dirty="0" smtClean="0">
              <a:effectLst/>
            </a:endParaRPr>
          </a:p>
          <a:p>
            <a:pPr marL="0" indent="0">
              <a:buNone/>
            </a:pPr>
            <a:endParaRPr lang="uk-UA" dirty="0"/>
          </a:p>
          <a:p>
            <a:r>
              <a:rPr lang="ru-RU" b="1" dirty="0"/>
              <a:t>Толщина центра = 0,15 мм </a:t>
            </a:r>
            <a:r>
              <a:rPr lang="ru-RU" b="1" dirty="0" smtClean="0"/>
              <a:t>+/- </a:t>
            </a:r>
            <a:r>
              <a:rPr lang="ru-RU" b="1" dirty="0"/>
              <a:t>0,01 -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/>
              <a:t>чем тоньше линза, тем больше её </a:t>
            </a:r>
            <a:r>
              <a:rPr lang="ru-RU" dirty="0" err="1" smtClean="0"/>
              <a:t>кислородо</a:t>
            </a:r>
            <a:r>
              <a:rPr lang="ru-RU" dirty="0" err="1"/>
              <a:t>-</a:t>
            </a:r>
            <a:r>
              <a:rPr lang="ru-RU" dirty="0" err="1" smtClean="0"/>
              <a:t>проницамость</a:t>
            </a:r>
            <a:r>
              <a:rPr lang="ru-RU" dirty="0"/>
              <a:t>.</a:t>
            </a:r>
            <a:endParaRPr lang="uk-UA" dirty="0"/>
          </a:p>
          <a:p>
            <a:pPr marL="0" indent="0">
              <a:buNone/>
            </a:pPr>
            <a:endParaRPr lang="uk-UA" dirty="0"/>
          </a:p>
          <a:p>
            <a:r>
              <a:rPr lang="ru-RU" b="1" dirty="0"/>
              <a:t>  </a:t>
            </a:r>
            <a:r>
              <a:rPr lang="ru-RU" dirty="0"/>
              <a:t>На 30% тоньше, чем стандартные </a:t>
            </a:r>
            <a:r>
              <a:rPr lang="ru-RU" dirty="0" err="1"/>
              <a:t>ортокератологические</a:t>
            </a:r>
            <a:r>
              <a:rPr lang="ru-RU" dirty="0"/>
              <a:t> линзы </a:t>
            </a:r>
            <a:r>
              <a:rPr lang="ru-RU" dirty="0" smtClean="0"/>
              <a:t>–– </a:t>
            </a:r>
            <a:r>
              <a:rPr lang="ru-RU" dirty="0"/>
              <a:t>ещё больше кислорода!!!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r>
              <a:rPr lang="ru-RU" dirty="0"/>
              <a:t>Линзы П</a:t>
            </a:r>
            <a:r>
              <a:rPr lang="ru-RU" dirty="0" smtClean="0"/>
              <a:t>арагон изготовлены методом точения </a:t>
            </a:r>
            <a:r>
              <a:rPr lang="ru-RU" dirty="0"/>
              <a:t>и отшлифованы лазером.</a:t>
            </a:r>
            <a:endParaRPr lang="uk-UA" dirty="0"/>
          </a:p>
          <a:p>
            <a:pPr marL="0" indent="0">
              <a:buNone/>
            </a:pPr>
            <a:endParaRPr lang="uk-UA" dirty="0"/>
          </a:p>
          <a:p>
            <a:r>
              <a:rPr lang="ru-RU" dirty="0"/>
              <a:t>Внутри каждой линзы имеется лазерная маркировка, которая подтверждает оригинальность линзы</a:t>
            </a:r>
            <a:r>
              <a:rPr lang="ru-RU" dirty="0" smtClean="0"/>
              <a:t>.</a:t>
            </a:r>
            <a:endParaRPr lang="uk-UA" dirty="0"/>
          </a:p>
          <a:p>
            <a:endParaRPr lang="uk-UA" dirty="0"/>
          </a:p>
        </p:txBody>
      </p:sp>
      <p:pic>
        <p:nvPicPr>
          <p:cNvPr id="4" name="Picture 6" descr="LaserMark#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5423" y="4365104"/>
            <a:ext cx="4442668" cy="229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Paragon CRT lens on finger-low 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337012"/>
            <a:ext cx="3600400" cy="234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24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3752"/>
            <a:ext cx="7239000" cy="1143000"/>
          </a:xfrm>
        </p:spPr>
        <p:txBody>
          <a:bodyPr>
            <a:normAutofit/>
          </a:bodyPr>
          <a:lstStyle/>
          <a:p>
            <a:r>
              <a:rPr lang="ru-RU" b="1" dirty="0"/>
              <a:t>Дизайн</a:t>
            </a:r>
            <a:r>
              <a:rPr lang="ru-RU" b="1" dirty="0" smtClean="0"/>
              <a:t>:</a:t>
            </a:r>
            <a:r>
              <a:rPr lang="en-US" b="1" dirty="0" smtClean="0">
                <a:solidFill>
                  <a:srgbClr val="FF0000"/>
                </a:solidFill>
              </a:rPr>
              <a:t>???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Существуют  4 основные цели подбора </a:t>
            </a:r>
            <a:r>
              <a:rPr lang="ru-RU" dirty="0" err="1"/>
              <a:t>ортокератологических</a:t>
            </a:r>
            <a:r>
              <a:rPr lang="ru-RU" dirty="0"/>
              <a:t> линз: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Обеспечение базовой кривизны, которая должна изменить форму роговой оболочки под ней до получения результирующей кривизны, которая приводит к </a:t>
            </a:r>
            <a:r>
              <a:rPr lang="ru-RU" dirty="0" err="1"/>
              <a:t>эметропии</a:t>
            </a:r>
            <a:r>
              <a:rPr lang="ru-RU" dirty="0"/>
              <a:t> или незначительной гиперметропии</a:t>
            </a:r>
            <a:r>
              <a:rPr lang="ru-RU" dirty="0" smtClean="0"/>
              <a:t>.</a:t>
            </a:r>
          </a:p>
          <a:p>
            <a:pPr lvl="0">
              <a:buFont typeface="Wingdings" panose="05000000000000000000" pitchFamily="2" charset="2"/>
              <a:buChar char="q"/>
            </a:pP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Обеспечение центрирования линзы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Создание соответствующего профиля слезы для поддержания воздействия  лечебной зоны на  центральную </a:t>
            </a:r>
            <a:r>
              <a:rPr lang="ru-RU" dirty="0" smtClean="0"/>
              <a:t>роговицу</a:t>
            </a:r>
          </a:p>
          <a:p>
            <a:pPr lvl="0">
              <a:buFont typeface="Wingdings" panose="05000000000000000000" pitchFamily="2" charset="2"/>
              <a:buChar char="q"/>
            </a:pP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Обеспечение обмена слезы под </a:t>
            </a:r>
            <a:r>
              <a:rPr lang="ru-RU" dirty="0" smtClean="0"/>
              <a:t>линзой</a:t>
            </a:r>
          </a:p>
          <a:p>
            <a:pPr marL="0" lvl="0" indent="0">
              <a:buNone/>
            </a:pP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Желательно одинаково высокое зрение и в линзе и без неё.</a:t>
            </a:r>
            <a:endParaRPr lang="uk-UA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04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624"/>
            <a:ext cx="72390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В линзах Парагон эти задачи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решаются </a:t>
            </a:r>
            <a:r>
              <a:rPr lang="ru-RU" sz="3200" dirty="0"/>
              <a:t>следующим образом</a:t>
            </a:r>
            <a:r>
              <a:rPr lang="ru-RU" sz="3200" dirty="0" smtClean="0"/>
              <a:t>: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496944" cy="3123456"/>
          </a:xfrm>
        </p:spPr>
        <p:txBody>
          <a:bodyPr>
            <a:normAutofit/>
          </a:bodyPr>
          <a:lstStyle/>
          <a:p>
            <a:r>
              <a:rPr lang="ru-RU" dirty="0"/>
              <a:t>Три зоны::</a:t>
            </a:r>
            <a:endParaRPr lang="uk-UA" dirty="0"/>
          </a:p>
          <a:p>
            <a:pPr lvl="0"/>
            <a:r>
              <a:rPr lang="ru-RU" dirty="0"/>
              <a:t>Оптическая зона = 6,0 м</a:t>
            </a:r>
            <a:endParaRPr lang="uk-UA" dirty="0"/>
          </a:p>
          <a:p>
            <a:pPr lvl="0"/>
            <a:r>
              <a:rPr lang="ru-RU" dirty="0"/>
              <a:t>Ширина возвратной зоны = 1,0 мм</a:t>
            </a:r>
            <a:endParaRPr lang="uk-UA" dirty="0"/>
          </a:p>
          <a:p>
            <a:pPr lvl="0"/>
            <a:r>
              <a:rPr lang="ru-RU" dirty="0"/>
              <a:t>Зона посадки линзы – </a:t>
            </a:r>
            <a:r>
              <a:rPr lang="ru-RU" dirty="0" err="1"/>
              <a:t>тангенциальна</a:t>
            </a:r>
            <a:r>
              <a:rPr lang="ru-RU" dirty="0"/>
              <a:t> к роговице</a:t>
            </a:r>
            <a:endParaRPr lang="uk-UA" dirty="0"/>
          </a:p>
          <a:p>
            <a:pPr lvl="0"/>
            <a:r>
              <a:rPr lang="ru-RU" dirty="0"/>
              <a:t>Приподнятый край </a:t>
            </a:r>
            <a:r>
              <a:rPr lang="ru-RU" dirty="0" smtClean="0"/>
              <a:t>линзы</a:t>
            </a:r>
            <a:endParaRPr lang="uk-UA" dirty="0" smtClean="0"/>
          </a:p>
          <a:p>
            <a:pPr lvl="0"/>
            <a:r>
              <a:rPr lang="ru-RU" dirty="0" smtClean="0"/>
              <a:t>Диаметр от 10 до 12мм</a:t>
            </a:r>
            <a:endParaRPr lang="uk-UA" dirty="0"/>
          </a:p>
        </p:txBody>
      </p:sp>
      <p:pic>
        <p:nvPicPr>
          <p:cNvPr id="6" name="Picture 4" descr="CRTLensGraphic2"/>
          <p:cNvPicPr>
            <a:picLocks noChangeAspect="1" noChangeArrowheads="1"/>
          </p:cNvPicPr>
          <p:nvPr/>
        </p:nvPicPr>
        <p:blipFill>
          <a:blip r:embed="rId2" cstate="print"/>
          <a:srcRect l="19662" t="22662" r="15926" b="34319"/>
          <a:stretch>
            <a:fillRect/>
          </a:stretch>
        </p:blipFill>
        <p:spPr bwMode="auto">
          <a:xfrm>
            <a:off x="763588" y="4365104"/>
            <a:ext cx="7307262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5"/>
          <p:cNvSpPr txBox="1">
            <a:spLocks noChangeAspect="1" noChangeArrowheads="1"/>
          </p:cNvSpPr>
          <p:nvPr/>
        </p:nvSpPr>
        <p:spPr bwMode="auto">
          <a:xfrm>
            <a:off x="3630388" y="4756929"/>
            <a:ext cx="1576842" cy="584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FFFFFF"/>
                </a:solidFill>
              </a:rPr>
              <a:t>Case Curve</a:t>
            </a:r>
          </a:p>
          <a:p>
            <a:pPr algn="ctr"/>
            <a:r>
              <a:rPr lang="en-US" sz="1600" dirty="0" smtClean="0">
                <a:solidFill>
                  <a:srgbClr val="FFFFFF"/>
                </a:solidFill>
              </a:rPr>
              <a:t>Treatment Curve</a:t>
            </a:r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8" name="Text Box 6"/>
          <p:cNvSpPr txBox="1">
            <a:spLocks noChangeAspect="1" noChangeArrowheads="1"/>
          </p:cNvSpPr>
          <p:nvPr/>
        </p:nvSpPr>
        <p:spPr bwMode="auto">
          <a:xfrm>
            <a:off x="4427538" y="6043091"/>
            <a:ext cx="28448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en-US" sz="1600" dirty="0" smtClean="0">
                <a:solidFill>
                  <a:srgbClr val="FFFFFF"/>
                </a:solidFill>
              </a:rPr>
              <a:t>Landing Zone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7288213" y="6206604"/>
            <a:ext cx="228600" cy="0"/>
          </a:xfrm>
          <a:prstGeom prst="line">
            <a:avLst/>
          </a:prstGeom>
          <a:noFill/>
          <a:ln w="6350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973138" y="6398691"/>
            <a:ext cx="320357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arrow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 Box 10" descr="40%"/>
          <p:cNvSpPr txBox="1">
            <a:spLocks noChangeArrowheads="1"/>
          </p:cNvSpPr>
          <p:nvPr/>
        </p:nvSpPr>
        <p:spPr bwMode="auto">
          <a:xfrm>
            <a:off x="4348163" y="6176441"/>
            <a:ext cx="4206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rgbClr val="FFFFFF"/>
                </a:solidFill>
                <a:cs typeface="Arial" pitchFamily="34" charset="0"/>
              </a:rPr>
              <a:t>Ø</a:t>
            </a:r>
          </a:p>
        </p:txBody>
      </p:sp>
      <p:sp>
        <p:nvSpPr>
          <p:cNvPr id="12" name="Text Box 11"/>
          <p:cNvSpPr txBox="1">
            <a:spLocks noChangeAspect="1" noChangeArrowheads="1"/>
          </p:cNvSpPr>
          <p:nvPr/>
        </p:nvSpPr>
        <p:spPr bwMode="auto">
          <a:xfrm>
            <a:off x="3751346" y="5289614"/>
            <a:ext cx="1263487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FFFFFF"/>
                </a:solidFill>
              </a:rPr>
              <a:t>Optical Zone</a:t>
            </a:r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13" name="Arc 12" descr="40%"/>
          <p:cNvSpPr>
            <a:spLocks noChangeAspect="1"/>
          </p:cNvSpPr>
          <p:nvPr/>
        </p:nvSpPr>
        <p:spPr bwMode="auto">
          <a:xfrm rot="1736282">
            <a:off x="7275513" y="5647804"/>
            <a:ext cx="511175" cy="238125"/>
          </a:xfrm>
          <a:custGeom>
            <a:avLst/>
            <a:gdLst>
              <a:gd name="T0" fmla="*/ 0 w 41990"/>
              <a:gd name="T1" fmla="*/ 159533 h 21600"/>
              <a:gd name="T2" fmla="*/ 511175 w 41990"/>
              <a:gd name="T3" fmla="*/ 238125 h 21600"/>
              <a:gd name="T4" fmla="*/ 248222 w 41990"/>
              <a:gd name="T5" fmla="*/ 238125 h 21600"/>
              <a:gd name="T6" fmla="*/ 0 60000 65536"/>
              <a:gd name="T7" fmla="*/ 0 60000 65536"/>
              <a:gd name="T8" fmla="*/ 0 60000 65536"/>
              <a:gd name="T9" fmla="*/ 0 w 41990"/>
              <a:gd name="T10" fmla="*/ 0 h 21600"/>
              <a:gd name="T11" fmla="*/ 41990 w 4199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1990" h="21600" fill="none" extrusionOk="0">
                <a:moveTo>
                  <a:pt x="0" y="14471"/>
                </a:moveTo>
                <a:cubicBezTo>
                  <a:pt x="3030" y="5804"/>
                  <a:pt x="11208" y="-1"/>
                  <a:pt x="20390" y="0"/>
                </a:cubicBezTo>
                <a:cubicBezTo>
                  <a:pt x="32319" y="0"/>
                  <a:pt x="41990" y="9670"/>
                  <a:pt x="41990" y="21600"/>
                </a:cubicBezTo>
              </a:path>
              <a:path w="41990" h="21600" stroke="0" extrusionOk="0">
                <a:moveTo>
                  <a:pt x="0" y="14471"/>
                </a:moveTo>
                <a:cubicBezTo>
                  <a:pt x="3030" y="5804"/>
                  <a:pt x="11208" y="-1"/>
                  <a:pt x="20390" y="0"/>
                </a:cubicBezTo>
                <a:cubicBezTo>
                  <a:pt x="32319" y="0"/>
                  <a:pt x="41990" y="9670"/>
                  <a:pt x="41990" y="21600"/>
                </a:cubicBezTo>
                <a:lnTo>
                  <a:pt x="20390" y="21600"/>
                </a:lnTo>
                <a:close/>
              </a:path>
            </a:pathLst>
          </a:custGeom>
          <a:noFill/>
          <a:ln w="12700">
            <a:solidFill>
              <a:srgbClr val="FF0000"/>
            </a:solidFill>
            <a:round/>
            <a:headEnd type="arrow" w="med" len="med"/>
            <a:tailEnd type="arrow" w="med" len="med"/>
          </a:ln>
        </p:spPr>
        <p:txBody>
          <a:bodyPr wrap="none" anchor="ctr"/>
          <a:lstStyle/>
          <a:p>
            <a:pPr algn="ctr"/>
            <a:endParaRPr lang="en-US" sz="3600">
              <a:solidFill>
                <a:srgbClr val="FFFFFF"/>
              </a:solidFill>
            </a:endParaRPr>
          </a:p>
        </p:txBody>
      </p:sp>
      <p:sp>
        <p:nvSpPr>
          <p:cNvPr id="14" name="Text Box 13"/>
          <p:cNvSpPr txBox="1">
            <a:spLocks noChangeAspect="1" noChangeArrowheads="1"/>
          </p:cNvSpPr>
          <p:nvPr/>
        </p:nvSpPr>
        <p:spPr bwMode="auto">
          <a:xfrm>
            <a:off x="2124075" y="5802377"/>
            <a:ext cx="2257425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sz="1600" dirty="0" smtClean="0">
                <a:solidFill>
                  <a:srgbClr val="FFFFFF"/>
                </a:solidFill>
              </a:rPr>
              <a:t>Return Zone</a:t>
            </a: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5" name="Line 14"/>
          <p:cNvSpPr>
            <a:spLocks noChangeShapeType="1"/>
          </p:cNvSpPr>
          <p:nvPr/>
        </p:nvSpPr>
        <p:spPr bwMode="auto">
          <a:xfrm flipH="1">
            <a:off x="2138363" y="5654154"/>
            <a:ext cx="323850" cy="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 flipV="1">
            <a:off x="5057775" y="6443141"/>
            <a:ext cx="2714625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54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90066"/>
          </a:xfrm>
        </p:spPr>
        <p:txBody>
          <a:bodyPr>
            <a:noAutofit/>
          </a:bodyPr>
          <a:lstStyle/>
          <a:p>
            <a:pPr lvl="0"/>
            <a:r>
              <a:rPr lang="ru-RU" sz="2800" b="1" dirty="0"/>
              <a:t>ПАРАМЕТРЫ ЛИНЗ</a:t>
            </a:r>
            <a:r>
              <a:rPr lang="ru-RU" sz="2800" dirty="0"/>
              <a:t> </a:t>
            </a:r>
            <a:endParaRPr lang="uk-UA" sz="2800" dirty="0"/>
          </a:p>
        </p:txBody>
      </p:sp>
      <p:pic>
        <p:nvPicPr>
          <p:cNvPr id="4" name="Объект 3" descr="31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05064"/>
            <a:ext cx="5675376" cy="229209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99419"/>
              </p:ext>
            </p:extLst>
          </p:nvPr>
        </p:nvGraphicFramePr>
        <p:xfrm>
          <a:off x="827584" y="1052736"/>
          <a:ext cx="6927224" cy="269900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{284E427A-3D55-4303-BF80-6455036E1DE7}</a:tableStyleId>
              </a:tblPr>
              <a:tblGrid>
                <a:gridCol w="2814026"/>
                <a:gridCol w="4113198"/>
              </a:tblGrid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Общий диаметр (D)</a:t>
                      </a:r>
                      <a:endParaRPr lang="uk-UA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 9,5 до 12,0 мм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Радиус кривизны центральной базы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 6,50 до 10,50 мм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Полухорда оптической зоны (OZ)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 2,50 до 3,50 мм</a:t>
                      </a:r>
                      <a:endParaRPr lang="uk-UA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Ширина возвратной зоны (w)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 0,75 до 1,5 мм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Глубина возвратной зоны (Δ)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больше 1,0 мм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Радиус зоны посадки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 бесконечности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Угол зоны посадки (φ)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 –25 до –50º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Ширина зоны посадки (LZW)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 0,5 до 2,75 мм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Ширина края кромки (Р)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 0,04 мм до LZW</a:t>
                      </a:r>
                      <a:endParaRPr lang="uk-UA" sz="18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7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Диоптрическая сила</a:t>
                      </a:r>
                      <a:endParaRPr lang="uk-UA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 –2,00 до +2,00 диоптрий</a:t>
                      </a:r>
                      <a:endParaRPr lang="uk-UA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76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832" y="70182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Уникальная технология </a:t>
            </a:r>
            <a:r>
              <a:rPr lang="en-US" b="1" i="1" dirty="0" smtClean="0"/>
              <a:t>Proximity Control    Technology</a:t>
            </a:r>
            <a:r>
              <a:rPr lang="en-US" dirty="0" smtClean="0"/>
              <a:t>™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501008"/>
            <a:ext cx="7467600" cy="2398337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Все три зоны</a:t>
            </a:r>
            <a:r>
              <a:rPr lang="ru-RU" dirty="0"/>
              <a:t>, определяющие посадку линзы,  независимы друг от друга.</a:t>
            </a:r>
            <a:endParaRPr lang="uk-UA" dirty="0" smtClean="0">
              <a:effectLst/>
            </a:endParaRPr>
          </a:p>
          <a:p>
            <a:r>
              <a:rPr lang="ru-RU" dirty="0" smtClean="0"/>
              <a:t>Эта </a:t>
            </a:r>
            <a:r>
              <a:rPr lang="ru-RU" dirty="0"/>
              <a:t>технология обеспечивает  высокое зрение пациента в линзах(!!) и </a:t>
            </a:r>
            <a:endParaRPr lang="ru-RU" dirty="0" smtClean="0"/>
          </a:p>
          <a:p>
            <a:r>
              <a:rPr lang="ru-RU" dirty="0" err="1"/>
              <a:t>П</a:t>
            </a:r>
            <a:r>
              <a:rPr lang="ru-RU" dirty="0" err="1" smtClean="0"/>
              <a:t>рецизионность</a:t>
            </a:r>
            <a:r>
              <a:rPr lang="ru-RU" dirty="0" smtClean="0"/>
              <a:t>  воздействия  </a:t>
            </a:r>
            <a:r>
              <a:rPr lang="ru-RU" dirty="0"/>
              <a:t>на роговицу</a:t>
            </a:r>
            <a:r>
              <a:rPr lang="ru-RU" dirty="0" smtClean="0"/>
              <a:t>.</a:t>
            </a:r>
            <a:endParaRPr lang="uk-UA" dirty="0" smtClean="0">
              <a:effectLst/>
            </a:endParaRPr>
          </a:p>
        </p:txBody>
      </p:sp>
      <p:pic>
        <p:nvPicPr>
          <p:cNvPr id="4" name="Picture 2" descr="D:\Фото и видео материалы\logo\CRT\Рисунок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080" y="908720"/>
            <a:ext cx="1764400" cy="2438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44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AutoShape 2" descr="40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5875453"/>
              </p:ext>
            </p:extLst>
          </p:nvPr>
        </p:nvGraphicFramePr>
        <p:xfrm>
          <a:off x="1524000" y="2057520"/>
          <a:ext cx="5448119" cy="36320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8" name="CorelDRAW" r:id="rId4" imgW="0" imgH="0" progId="">
                  <p:embed/>
                </p:oleObj>
              </mc:Choice>
              <mc:Fallback>
                <p:oleObj name="CorelDRAW" r:id="rId4" imgW="0" imgH="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057520"/>
                        <a:ext cx="5448119" cy="363207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23988" y="4509120"/>
            <a:ext cx="5516220" cy="1944216"/>
            <a:chOff x="891" y="1504"/>
            <a:chExt cx="3960" cy="1558"/>
          </a:xfrm>
        </p:grpSpPr>
        <p:sp>
          <p:nvSpPr>
            <p:cNvPr id="72708" name="Rectangle 4"/>
            <p:cNvSpPr>
              <a:spLocks noChangeArrowheads="1"/>
            </p:cNvSpPr>
            <p:nvPr/>
          </p:nvSpPr>
          <p:spPr bwMode="auto">
            <a:xfrm>
              <a:off x="891" y="1504"/>
              <a:ext cx="3960" cy="1558"/>
            </a:xfrm>
            <a:prstGeom prst="rect">
              <a:avLst/>
            </a:prstGeom>
            <a:gradFill rotWithShape="0">
              <a:gsLst>
                <a:gs pos="0">
                  <a:srgbClr val="99FFCC">
                    <a:gamma/>
                    <a:shade val="46275"/>
                    <a:invGamma/>
                  </a:srgbClr>
                </a:gs>
                <a:gs pos="100000">
                  <a:srgbClr val="99FFCC"/>
                </a:gs>
              </a:gsLst>
              <a:lin ang="5400000" scaled="1"/>
            </a:gradFill>
            <a:ln w="12700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 prstMaterial="metal">
              <a:bevelT w="165100" prst="coolSlant"/>
            </a:sp3d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pic>
          <p:nvPicPr>
            <p:cNvPr id="1039" name="Picture 7" descr="Backup_of_STDORTHOLENS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24000"/>
            </a:blip>
            <a:srcRect/>
            <a:stretch>
              <a:fillRect/>
            </a:stretch>
          </p:blipFill>
          <p:spPr bwMode="auto">
            <a:xfrm>
              <a:off x="988" y="1750"/>
              <a:ext cx="3766" cy="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2712" name="Rectangle 8"/>
          <p:cNvSpPr>
            <a:spLocks noChangeArrowheads="1"/>
          </p:cNvSpPr>
          <p:nvPr/>
        </p:nvSpPr>
        <p:spPr bwMode="auto">
          <a:xfrm>
            <a:off x="1565803" y="1628800"/>
            <a:ext cx="5256584" cy="1802866"/>
          </a:xfrm>
          <a:prstGeom prst="rect">
            <a:avLst/>
          </a:prstGeom>
          <a:gradFill rotWithShape="0">
            <a:gsLst>
              <a:gs pos="0">
                <a:srgbClr val="99FFCC">
                  <a:gamma/>
                  <a:shade val="46275"/>
                  <a:invGamma/>
                </a:srgbClr>
              </a:gs>
              <a:gs pos="100000">
                <a:srgbClr val="99FFCC"/>
              </a:gs>
            </a:gsLst>
            <a:lin ang="5400000" scaled="1"/>
          </a:gradFill>
          <a:ln w="12700">
            <a:solidFill>
              <a:schemeClr val="bg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metal"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031" name="Picture 11" descr="CRT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1844824"/>
            <a:ext cx="5103654" cy="121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Text Box 12"/>
          <p:cNvSpPr txBox="1">
            <a:spLocks noChangeArrowheads="1"/>
          </p:cNvSpPr>
          <p:nvPr/>
        </p:nvSpPr>
        <p:spPr bwMode="auto">
          <a:xfrm>
            <a:off x="3434986" y="2103239"/>
            <a:ext cx="17396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sz="2400" dirty="0">
                <a:solidFill>
                  <a:srgbClr val="333399"/>
                </a:solidFill>
              </a:rPr>
              <a:t>Paragon CRT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1763848" y="2477559"/>
            <a:ext cx="48590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30%</a:t>
            </a:r>
            <a:r>
              <a:rPr lang="ru-RU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тоньше!</a:t>
            </a:r>
            <a:endParaRPr lang="en-US" sz="2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2800" u="sng" dirty="0">
                <a:solidFill>
                  <a:srgbClr val="008000"/>
                </a:solidFill>
              </a:rPr>
              <a:t>30% </a:t>
            </a:r>
            <a:r>
              <a:rPr lang="ru-RU" sz="2800" u="sng" dirty="0" smtClean="0">
                <a:solidFill>
                  <a:srgbClr val="008000"/>
                </a:solidFill>
              </a:rPr>
              <a:t>больше О</a:t>
            </a:r>
            <a:r>
              <a:rPr lang="ru-RU" sz="2800" u="sng" baseline="-25000" dirty="0" smtClean="0">
                <a:solidFill>
                  <a:srgbClr val="008000"/>
                </a:solidFill>
              </a:rPr>
              <a:t>2</a:t>
            </a:r>
            <a:endParaRPr lang="en-US" sz="2800" u="sng" baseline="-25000" dirty="0">
              <a:solidFill>
                <a:srgbClr val="008000"/>
              </a:solidFill>
            </a:endParaRPr>
          </a:p>
        </p:txBody>
      </p:sp>
      <p:sp>
        <p:nvSpPr>
          <p:cNvPr id="15" name="Text Box 6" descr="40%"/>
          <p:cNvSpPr txBox="1">
            <a:spLocks noChangeArrowheads="1"/>
          </p:cNvSpPr>
          <p:nvPr/>
        </p:nvSpPr>
        <p:spPr bwMode="auto">
          <a:xfrm>
            <a:off x="1714500" y="5714092"/>
            <a:ext cx="4959191" cy="5232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ru-RU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Стандартная </a:t>
            </a:r>
            <a:r>
              <a:rPr lang="en-US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 RGP</a:t>
            </a:r>
            <a:r>
              <a:rPr lang="ru-RU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линза</a:t>
            </a:r>
            <a:endParaRPr lang="en-US" sz="2800" dirty="0">
              <a:solidFill>
                <a:srgbClr val="A5002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260648"/>
            <a:ext cx="7272808" cy="1143000"/>
          </a:xfrm>
        </p:spPr>
        <p:txBody>
          <a:bodyPr/>
          <a:lstStyle/>
          <a:p>
            <a:r>
              <a:rPr lang="ru-RU" sz="3200" dirty="0"/>
              <a:t>Высокий уровень очистки </a:t>
            </a:r>
            <a:r>
              <a:rPr lang="ru-RU" sz="3200" dirty="0" smtClean="0"/>
              <a:t>силикона</a:t>
            </a:r>
            <a:r>
              <a:rPr lang="en-US" sz="3200" dirty="0" smtClean="0"/>
              <a:t> =</a:t>
            </a:r>
            <a:r>
              <a:rPr lang="ru-RU" sz="3200" dirty="0" smtClean="0"/>
              <a:t>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  </a:t>
            </a:r>
            <a:r>
              <a:rPr lang="ru-RU" sz="3200" dirty="0"/>
              <a:t>ультра </a:t>
            </a:r>
            <a:r>
              <a:rPr lang="ru-RU" sz="3200" dirty="0" smtClean="0"/>
              <a:t>тонкая  линза!</a:t>
            </a:r>
            <a:endParaRPr lang="ru-RU" sz="3200" dirty="0"/>
          </a:p>
        </p:txBody>
      </p:sp>
      <p:sp>
        <p:nvSpPr>
          <p:cNvPr id="12" name="Text Box 9" descr="40%"/>
          <p:cNvSpPr txBox="1">
            <a:spLocks noGrp="1" noChangeArrowheads="1"/>
          </p:cNvSpPr>
          <p:nvPr>
            <p:ph type="subTitle" idx="4294967295"/>
          </p:nvPr>
        </p:nvSpPr>
        <p:spPr>
          <a:xfrm>
            <a:off x="395536" y="3573016"/>
            <a:ext cx="8458200" cy="514350"/>
          </a:xfrm>
        </p:spPr>
        <p:txBody>
          <a:bodyPr lIns="92075" tIns="46038" rIns="92075" bIns="46038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Сравнение формы стандартной </a:t>
            </a:r>
            <a:r>
              <a:rPr lang="ru-RU" sz="1800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орто</a:t>
            </a: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линзы и </a:t>
            </a:r>
            <a:r>
              <a:rPr lang="en-US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Paragon </a:t>
            </a:r>
            <a:r>
              <a:rPr lang="en-US" sz="1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CRT </a:t>
            </a: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 </a:t>
            </a:r>
            <a:r>
              <a:rPr lang="en-US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“</a:t>
            </a: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гармоничными</a:t>
            </a:r>
            <a:r>
              <a:rPr lang="en-US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”</a:t>
            </a: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поверхностями</a:t>
            </a:r>
            <a:endParaRPr lang="en-US" sz="1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61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424936" cy="1143000"/>
          </a:xfrm>
        </p:spPr>
        <p:txBody>
          <a:bodyPr>
            <a:noAutofit/>
          </a:bodyPr>
          <a:lstStyle/>
          <a:p>
            <a:pPr lvl="0"/>
            <a:r>
              <a:rPr lang="ru-RU" sz="3200" b="1" i="1" dirty="0" smtClean="0"/>
              <a:t>Гармоничные </a:t>
            </a:r>
            <a:r>
              <a:rPr lang="ru-RU" sz="3200" b="1" i="1" dirty="0"/>
              <a:t>поверхности – мягкое </a:t>
            </a:r>
            <a:r>
              <a:rPr lang="ru-RU" sz="3200" b="1" i="1" dirty="0" smtClean="0"/>
              <a:t>и прогнозируемое действие на </a:t>
            </a:r>
            <a:r>
              <a:rPr lang="ru-RU" sz="3200" b="1" i="1" dirty="0"/>
              <a:t>поверхность роговицы</a:t>
            </a:r>
            <a:r>
              <a:rPr lang="ru-RU" sz="3200" b="1" i="1" dirty="0" smtClean="0"/>
              <a:t>!</a:t>
            </a:r>
            <a:endParaRPr lang="uk-UA" b="1" i="1" dirty="0"/>
          </a:p>
        </p:txBody>
      </p:sp>
      <p:pic>
        <p:nvPicPr>
          <p:cNvPr id="4" name="Объект 3" descr="D:\Фото и видео материалы\Офтальмол\Линзы Paragon CRT 10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52120" y="4077072"/>
            <a:ext cx="3022919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23528" y="1916832"/>
            <a:ext cx="84969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Прецизионно ориентированный к форме роговицы дизайн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Только тангенциальное касание 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Нет плотного соприкосновения с роговицей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Нет эффекта  </a:t>
            </a:r>
            <a:r>
              <a:rPr lang="uk-UA" b="1" dirty="0" err="1" smtClean="0"/>
              <a:t>imping</a:t>
            </a:r>
            <a:r>
              <a:rPr lang="en-US" b="1" dirty="0" err="1"/>
              <a:t>ment</a:t>
            </a:r>
            <a:r>
              <a:rPr lang="ru-RU" b="1" dirty="0"/>
              <a:t> , т.е. столкновение, вжатие</a:t>
            </a:r>
            <a:r>
              <a:rPr lang="ru-RU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Обеспечивается одинаковая толщина под всей поверхностью линзы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Нет зон локальной гипоксии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uk-UA" dirty="0"/>
          </a:p>
          <a:p>
            <a:r>
              <a:rPr lang="ru-RU" b="1" dirty="0"/>
              <a:t>З</a:t>
            </a:r>
            <a:r>
              <a:rPr lang="ru-RU" b="1" dirty="0" smtClean="0"/>
              <a:t>начительно ниже   вероятность </a:t>
            </a:r>
            <a:r>
              <a:rPr lang="ru-RU" b="1" dirty="0" err="1" smtClean="0"/>
              <a:t>эпителиопатий</a:t>
            </a:r>
            <a:r>
              <a:rPr lang="ru-RU" b="1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8750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424936" cy="1143000"/>
          </a:xfrm>
        </p:spPr>
        <p:txBody>
          <a:bodyPr anchor="t">
            <a:noAutofit/>
          </a:bodyPr>
          <a:lstStyle/>
          <a:p>
            <a:pPr algn="l"/>
            <a:r>
              <a:rPr lang="en-US" sz="2800" b="1" dirty="0"/>
              <a:t>FDA</a:t>
            </a:r>
            <a:r>
              <a:rPr lang="ru-RU" sz="2800" b="1" dirty="0"/>
              <a:t> для </a:t>
            </a:r>
            <a:r>
              <a:rPr lang="ru-RU" sz="2800" b="1" dirty="0" err="1"/>
              <a:t>ортокератологических</a:t>
            </a:r>
            <a:r>
              <a:rPr lang="ru-RU" sz="2800" b="1" dirty="0"/>
              <a:t> линз есть 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ТОЛЬКО </a:t>
            </a:r>
            <a:r>
              <a:rPr lang="ru-RU" sz="2800" b="1" dirty="0"/>
              <a:t>для коррекции близорукости до </a:t>
            </a:r>
            <a:r>
              <a:rPr lang="ru-RU" sz="2800" b="1" dirty="0" smtClean="0"/>
              <a:t>(-)6.0Д.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124744"/>
            <a:ext cx="4752528" cy="56270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/>
              <a:t>обусловлено следующими соображениями: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r>
              <a:rPr lang="ru-RU" dirty="0" smtClean="0"/>
              <a:t>По формуле  расчёта оптического эффекта</a:t>
            </a:r>
            <a:r>
              <a:rPr lang="en-US" dirty="0" smtClean="0"/>
              <a:t> </a:t>
            </a:r>
            <a:r>
              <a:rPr lang="en-US" dirty="0" err="1" smtClean="0"/>
              <a:t>Munnerliyn</a:t>
            </a:r>
            <a:r>
              <a:rPr lang="ru-RU" dirty="0" smtClean="0"/>
              <a:t>  необходимо 6-8мкм  </a:t>
            </a:r>
            <a:r>
              <a:rPr lang="ru-RU" dirty="0"/>
              <a:t>истончения роговицы на каждую 1диоптрию коррекции.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/>
              <a:t>значит, что при коррекции 6.0Д мы находимся в безопасной зоне и истончение роговице не превышает  36-40мкм.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Учитывая </a:t>
            </a:r>
            <a:r>
              <a:rPr lang="ru-RU" dirty="0"/>
              <a:t>общую толщину эпителия роговицы – 60мкм(среднее значение) становиться понятным, что для 8.0Д необходимо 50мкм, что </a:t>
            </a:r>
            <a:r>
              <a:rPr lang="ru-RU" b="1" dirty="0"/>
              <a:t>истончает эпителий практически до зоны базальных </a:t>
            </a:r>
            <a:r>
              <a:rPr lang="ru-RU" b="1" dirty="0" smtClean="0"/>
              <a:t>клеток.</a:t>
            </a:r>
            <a:endParaRPr lang="uk-UA" dirty="0"/>
          </a:p>
        </p:txBody>
      </p:sp>
      <p:pic>
        <p:nvPicPr>
          <p:cNvPr id="6" name="Picture 12" descr="Anton OS 0"/>
          <p:cNvPicPr>
            <a:picLocks noChangeAspect="1" noChangeArrowheads="1"/>
          </p:cNvPicPr>
          <p:nvPr/>
        </p:nvPicPr>
        <p:blipFill rotWithShape="1">
          <a:blip r:embed="rId2" cstate="print"/>
          <a:srcRect t="8724" b="3264"/>
          <a:stretch/>
        </p:blipFill>
        <p:spPr bwMode="auto">
          <a:xfrm>
            <a:off x="5242154" y="1340768"/>
            <a:ext cx="3556080" cy="2273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3" descr="Anton OS10"/>
          <p:cNvPicPr>
            <a:picLocks noChangeAspect="1" noChangeArrowheads="1"/>
          </p:cNvPicPr>
          <p:nvPr/>
        </p:nvPicPr>
        <p:blipFill rotWithShape="1">
          <a:blip r:embed="rId3" cstate="print"/>
          <a:srcRect t="8988" b="3032"/>
          <a:stretch/>
        </p:blipFill>
        <p:spPr bwMode="auto">
          <a:xfrm>
            <a:off x="5220072" y="3937174"/>
            <a:ext cx="3675133" cy="23499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115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Оптическая </a:t>
            </a:r>
            <a:r>
              <a:rPr lang="ru-RU" b="1" dirty="0"/>
              <a:t>зона коррекции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84784"/>
            <a:ext cx="7467600" cy="4419600"/>
          </a:xfrm>
        </p:spPr>
        <p:txBody>
          <a:bodyPr/>
          <a:lstStyle/>
          <a:p>
            <a:r>
              <a:rPr lang="ru-RU" dirty="0" smtClean="0"/>
              <a:t>Лечебная зона – 6мм (фиксированная) обуславливает достаточную оптическую зону</a:t>
            </a:r>
            <a:endParaRPr lang="uk-UA" dirty="0"/>
          </a:p>
        </p:txBody>
      </p:sp>
      <p:pic>
        <p:nvPicPr>
          <p:cNvPr id="4" name="Picture 4" descr="Fiolik OS Dif"/>
          <p:cNvPicPr>
            <a:picLocks noChangeAspect="1" noChangeArrowheads="1"/>
          </p:cNvPicPr>
          <p:nvPr/>
        </p:nvPicPr>
        <p:blipFill rotWithShape="1">
          <a:blip r:embed="rId2" cstate="print"/>
          <a:srcRect t="9385" b="3137"/>
          <a:stretch/>
        </p:blipFill>
        <p:spPr bwMode="auto">
          <a:xfrm>
            <a:off x="3065366" y="2492896"/>
            <a:ext cx="5755106" cy="36576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074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rc_mi" descr="http://99px.ru/sstorage/53/2013/06/mid_71981_6402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8351838" cy="1143000"/>
          </a:xfrm>
        </p:spPr>
        <p:txBody>
          <a:bodyPr>
            <a:noAutofit/>
          </a:bodyPr>
          <a:lstStyle/>
          <a:p>
            <a:r>
              <a:rPr lang="ru-RU" sz="3200" dirty="0" err="1" smtClean="0"/>
              <a:t>Центрация</a:t>
            </a:r>
            <a:r>
              <a:rPr lang="ru-RU" sz="3200" dirty="0" smtClean="0"/>
              <a:t> линз  - краеугольный вопрос эффективного и безопасного пользования линзами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2249488"/>
            <a:ext cx="7467600" cy="44196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Линзы </a:t>
            </a:r>
            <a:r>
              <a:rPr lang="ru-RU" dirty="0">
                <a:solidFill>
                  <a:schemeClr val="bg1"/>
                </a:solidFill>
              </a:rPr>
              <a:t>Парагон имеют фиксированный диаметр в наборе – 10.5мм, однако возможен заказ от 10 до 12 мм. </a:t>
            </a:r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Это </a:t>
            </a:r>
            <a:r>
              <a:rPr lang="ru-RU" dirty="0">
                <a:solidFill>
                  <a:schemeClr val="bg1"/>
                </a:solidFill>
              </a:rPr>
              <a:t>обеспечивает хорошую фиксацию и неприкосновенность краевой петлистой сети и ростковой зоны стволовых клеток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uk-U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68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239000" cy="1143000"/>
          </a:xfrm>
        </p:spPr>
        <p:txBody>
          <a:bodyPr/>
          <a:lstStyle/>
          <a:p>
            <a:r>
              <a:rPr lang="en-US" dirty="0" smtClean="0"/>
              <a:t>Dual Axis !</a:t>
            </a:r>
            <a:r>
              <a:rPr lang="ru-RU" dirty="0" smtClean="0"/>
              <a:t>!!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84784"/>
            <a:ext cx="8208912" cy="518457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Технология </a:t>
            </a:r>
            <a:r>
              <a:rPr lang="en-US" b="1" i="1" dirty="0"/>
              <a:t>Proximity Control</a:t>
            </a:r>
            <a:r>
              <a:rPr lang="ru-RU" b="1" i="1" dirty="0"/>
              <a:t>    </a:t>
            </a:r>
            <a:r>
              <a:rPr lang="en-US" b="1" i="1" dirty="0"/>
              <a:t>Technology</a:t>
            </a:r>
            <a:r>
              <a:rPr lang="ru-RU" dirty="0"/>
              <a:t>™ - позволила  создать </a:t>
            </a:r>
            <a:r>
              <a:rPr lang="ru-RU" dirty="0" smtClean="0"/>
              <a:t>линзы для </a:t>
            </a:r>
            <a:r>
              <a:rPr lang="ru-RU" dirty="0"/>
              <a:t>коррекции роговичного астигматизма до 3.5Д</a:t>
            </a:r>
            <a:endParaRPr lang="uk-UA" dirty="0"/>
          </a:p>
          <a:p>
            <a:endParaRPr lang="uk-UA" dirty="0" smtClean="0">
              <a:effectLst/>
            </a:endParaRPr>
          </a:p>
          <a:p>
            <a:r>
              <a:rPr lang="ru-RU" dirty="0"/>
              <a:t>В линзе </a:t>
            </a:r>
            <a:r>
              <a:rPr lang="ru-RU" dirty="0" smtClean="0"/>
              <a:t>две </a:t>
            </a:r>
            <a:r>
              <a:rPr lang="ru-RU" dirty="0"/>
              <a:t>возвратные зоны – более глубокая и более плоская с разницей в 25, 50 и 75 </a:t>
            </a:r>
            <a:r>
              <a:rPr lang="ru-RU" dirty="0" smtClean="0"/>
              <a:t>мкм</a:t>
            </a:r>
          </a:p>
          <a:p>
            <a:endParaRPr lang="en-US" dirty="0" smtClean="0"/>
          </a:p>
          <a:p>
            <a:r>
              <a:rPr lang="ru-RU" dirty="0" smtClean="0"/>
              <a:t>Линза может иметь два угла наклона в зоне посадки с </a:t>
            </a:r>
            <a:r>
              <a:rPr lang="ru-RU" dirty="0"/>
              <a:t>разницей в 1 градус ( 15 мкм разница глубины  посадки между  противоположными меридианами</a:t>
            </a:r>
            <a:r>
              <a:rPr lang="ru-RU" dirty="0" smtClean="0"/>
              <a:t>)</a:t>
            </a:r>
          </a:p>
          <a:p>
            <a:endParaRPr lang="uk-UA" dirty="0" smtClean="0">
              <a:effectLst/>
            </a:endParaRPr>
          </a:p>
          <a:p>
            <a:r>
              <a:rPr lang="ru-RU" dirty="0"/>
              <a:t>Это позволяет  создать адекватное прилегание линзы как в крутом, так и в плоском меридиане роговицы без потери </a:t>
            </a:r>
            <a:r>
              <a:rPr lang="ru-RU" dirty="0" err="1"/>
              <a:t>центрации</a:t>
            </a:r>
            <a:r>
              <a:rPr lang="ru-RU" dirty="0"/>
              <a:t>  линзы. </a:t>
            </a:r>
            <a:endParaRPr lang="uk-UA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9082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10" t="18166" b="31981"/>
          <a:stretch>
            <a:fillRect/>
          </a:stretch>
        </p:blipFill>
        <p:spPr bwMode="auto">
          <a:xfrm>
            <a:off x="4726299" y="2861670"/>
            <a:ext cx="4267200" cy="37544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uk-UA" dirty="0" smtClean="0"/>
              <a:t/>
            </a:r>
            <a:br>
              <a:rPr lang="en-US" altLang="uk-UA" dirty="0" smtClean="0"/>
            </a:br>
            <a:endParaRPr lang="en-US" altLang="uk-UA" dirty="0" smtClean="0"/>
          </a:p>
        </p:txBody>
      </p:sp>
      <p:pic>
        <p:nvPicPr>
          <p:cNvPr id="48132" name="Picture 3" descr="C:\Users\Pat\Downloads\Desktop 2\Desktop\Desktop\Desktop\Desktop\Desktop\Desktop\Desktop\Desktop\Desktop\Desktop\Desktop\Desktop\Desktop\Desktop\Desktop\Desktop\Desktop\Desktop\Desktop\Desktop\Desktop\Desktop\Josh Lewis\00160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5" t="4227" r="22305" b="16232"/>
          <a:stretch>
            <a:fillRect/>
          </a:stretch>
        </p:blipFill>
        <p:spPr bwMode="auto">
          <a:xfrm>
            <a:off x="263013" y="332656"/>
            <a:ext cx="4495800" cy="3733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RT-DUAL-AXIS_Final-WE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155" y="116632"/>
            <a:ext cx="3642341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915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2" t="12245" b="4762"/>
          <a:stretch>
            <a:fillRect/>
          </a:stretch>
        </p:blipFill>
        <p:spPr bwMode="auto">
          <a:xfrm>
            <a:off x="251520" y="888131"/>
            <a:ext cx="8686800" cy="56372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37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13792"/>
            <a:ext cx="7239000" cy="1143000"/>
          </a:xfrm>
        </p:spPr>
        <p:txBody>
          <a:bodyPr>
            <a:noAutofit/>
          </a:bodyPr>
          <a:lstStyle/>
          <a:p>
            <a:pPr lvl="0"/>
            <a:r>
              <a:rPr lang="ru-RU" sz="2800" b="1" i="1" dirty="0"/>
              <a:t>Имеют </a:t>
            </a:r>
            <a:r>
              <a:rPr lang="en-US" sz="2800" b="1" i="1" dirty="0"/>
              <a:t>FDA</a:t>
            </a:r>
            <a:r>
              <a:rPr lang="ru-RU" sz="2800" b="1" i="1" dirty="0"/>
              <a:t> без возрастных ограничений и могут применяться у детей!</a:t>
            </a:r>
            <a:r>
              <a:rPr lang="uk-UA" sz="2800" b="1" i="1" dirty="0" smtClean="0">
                <a:effectLst/>
              </a:rPr>
              <a:t/>
            </a:r>
            <a:br>
              <a:rPr lang="uk-UA" sz="2800" b="1" i="1" dirty="0" smtClean="0">
                <a:effectLst/>
              </a:rPr>
            </a:br>
            <a:endParaRPr lang="uk-UA" sz="2800" b="1" i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772816"/>
            <a:ext cx="5832648" cy="2664296"/>
          </a:xfrm>
        </p:spPr>
        <p:txBody>
          <a:bodyPr>
            <a:normAutofit/>
          </a:bodyPr>
          <a:lstStyle/>
          <a:p>
            <a:r>
              <a:rPr lang="ru-RU" dirty="0"/>
              <a:t>Благодаря высокой газопроницаемости и технологии </a:t>
            </a:r>
            <a:r>
              <a:rPr lang="en-US" b="1" i="1" dirty="0"/>
              <a:t>Proximity Control</a:t>
            </a:r>
            <a:r>
              <a:rPr lang="ru-RU" b="1" i="1" dirty="0"/>
              <a:t>    </a:t>
            </a:r>
            <a:r>
              <a:rPr lang="en-US" b="1" i="1" dirty="0"/>
              <a:t>Technology</a:t>
            </a:r>
            <a:r>
              <a:rPr lang="ru-RU" dirty="0"/>
              <a:t>™ </a:t>
            </a:r>
            <a:r>
              <a:rPr lang="ru-RU" dirty="0" smtClean="0"/>
              <a:t>линзы  </a:t>
            </a:r>
            <a:r>
              <a:rPr lang="ru-RU" dirty="0"/>
              <a:t>Парагон </a:t>
            </a:r>
            <a:r>
              <a:rPr lang="ru-RU" dirty="0" smtClean="0"/>
              <a:t>имеют </a:t>
            </a:r>
            <a:r>
              <a:rPr lang="en-US" dirty="0" smtClean="0"/>
              <a:t>FDA  </a:t>
            </a:r>
            <a:r>
              <a:rPr lang="ru-RU" dirty="0"/>
              <a:t>разрешение на применение </a:t>
            </a:r>
            <a:r>
              <a:rPr lang="ru-RU" dirty="0" smtClean="0"/>
              <a:t>у </a:t>
            </a:r>
            <a:r>
              <a:rPr lang="ru-RU" dirty="0"/>
              <a:t>детей. </a:t>
            </a:r>
            <a:endParaRPr lang="ru-RU" dirty="0" smtClean="0"/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395535" y="4653136"/>
            <a:ext cx="8510769" cy="1728192"/>
          </a:xfrm>
        </p:spPr>
        <p:txBody>
          <a:bodyPr>
            <a:normAutofit/>
          </a:bodyPr>
          <a:lstStyle/>
          <a:p>
            <a:r>
              <a:rPr lang="ru-RU" dirty="0"/>
              <a:t>Это особенно актуально в условиях растущего интереса  к </a:t>
            </a:r>
            <a:r>
              <a:rPr lang="ru-RU" dirty="0" err="1"/>
              <a:t>ортокератологии</a:t>
            </a:r>
            <a:r>
              <a:rPr lang="ru-RU" dirty="0"/>
              <a:t> как методу стабилизации близорукости у детей.</a:t>
            </a:r>
          </a:p>
          <a:p>
            <a:endParaRPr lang="ru-RU" dirty="0"/>
          </a:p>
        </p:txBody>
      </p:sp>
      <p:pic>
        <p:nvPicPr>
          <p:cNvPr id="4" name="irc_mi" descr="http://www.tvoyrebenok.ru/images/icons/school/10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300" y="1700808"/>
            <a:ext cx="2248005" cy="24136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142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467544" y="485800"/>
            <a:ext cx="7239000" cy="1143000"/>
          </a:xfrm>
        </p:spPr>
        <p:txBody>
          <a:bodyPr/>
          <a:lstStyle/>
          <a:p>
            <a:r>
              <a:rPr lang="en-US" sz="3600" dirty="0" smtClean="0">
                <a:cs typeface="Arial" charset="0"/>
              </a:rPr>
              <a:t>Software Design for CRT® Dual Axis</a:t>
            </a:r>
            <a:r>
              <a:rPr lang="ru-RU" sz="3600" dirty="0" smtClean="0">
                <a:cs typeface="Arial" charset="0"/>
              </a:rPr>
              <a:t/>
            </a:r>
            <a:br>
              <a:rPr lang="ru-RU" sz="3600" dirty="0" smtClean="0">
                <a:cs typeface="Arial" charset="0"/>
              </a:rPr>
            </a:b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CZM 9000,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Medmont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, Oculus,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Keratron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Tomey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Pentacam</a:t>
            </a:r>
            <a:endParaRPr lang="en-US" sz="2000" dirty="0" smtClean="0">
              <a:solidFill>
                <a:schemeClr val="tx1">
                  <a:lumMod val="50000"/>
                </a:schemeClr>
              </a:solidFill>
              <a:cs typeface="Arial" charset="0"/>
            </a:endParaRPr>
          </a:p>
        </p:txBody>
      </p:sp>
      <p:pic>
        <p:nvPicPr>
          <p:cNvPr id="53251" name="Picture 2"/>
          <p:cNvPicPr>
            <a:picLocks noChangeAspect="1" noChangeArrowheads="1"/>
          </p:cNvPicPr>
          <p:nvPr/>
        </p:nvPicPr>
        <p:blipFill>
          <a:blip r:embed="rId2" cstate="print"/>
          <a:srcRect l="9956" t="7292" r="10394" b="9375"/>
          <a:stretch>
            <a:fillRect/>
          </a:stretch>
        </p:blipFill>
        <p:spPr bwMode="auto">
          <a:xfrm>
            <a:off x="533400" y="1676400"/>
            <a:ext cx="8229600" cy="48402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1913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>
          <a:xfrm>
            <a:off x="35496" y="404664"/>
            <a:ext cx="8496944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/>
              <a:t>Принцип подбора линз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«</a:t>
            </a:r>
            <a:r>
              <a:rPr lang="ru-RU" dirty="0"/>
              <a:t>здесь и сейчас» из набора. </a:t>
            </a:r>
            <a:endParaRPr lang="en-US" dirty="0" smtClean="0"/>
          </a:p>
        </p:txBody>
      </p:sp>
      <p:sp>
        <p:nvSpPr>
          <p:cNvPr id="50179" name="Content Placeholder 2"/>
          <p:cNvSpPr>
            <a:spLocks noGrp="1"/>
          </p:cNvSpPr>
          <p:nvPr>
            <p:ph idx="1"/>
          </p:nvPr>
        </p:nvSpPr>
        <p:spPr>
          <a:xfrm>
            <a:off x="395536" y="2204864"/>
            <a:ext cx="8438493" cy="4419600"/>
          </a:xfrm>
        </p:spPr>
        <p:txBody>
          <a:bodyPr/>
          <a:lstStyle/>
          <a:p>
            <a:r>
              <a:rPr lang="ru-RU" dirty="0" smtClean="0"/>
              <a:t>Набор обеспечивает  подбор 80% (расширен. – до 95%)  пациентов с близорукостью от (-)0.5 до (-)6.0</a:t>
            </a:r>
            <a:r>
              <a:rPr lang="uk-UA" dirty="0" smtClean="0">
                <a:effectLst/>
              </a:rPr>
              <a:t/>
            </a:r>
            <a:br>
              <a:rPr lang="uk-UA" dirty="0" smtClean="0">
                <a:effectLst/>
              </a:rPr>
            </a:br>
            <a:endParaRPr lang="en-US" dirty="0" smtClean="0"/>
          </a:p>
          <a:p>
            <a:r>
              <a:rPr lang="ru-RU" dirty="0" smtClean="0"/>
              <a:t>В </a:t>
            </a:r>
            <a:r>
              <a:rPr lang="en-US" dirty="0" smtClean="0"/>
              <a:t>98%</a:t>
            </a:r>
            <a:r>
              <a:rPr lang="ru-RU" dirty="0" smtClean="0"/>
              <a:t> максимальный лечебный эффект наблюдается к 14 дню.</a:t>
            </a:r>
          </a:p>
          <a:p>
            <a:endParaRPr lang="en-US" dirty="0" smtClean="0"/>
          </a:p>
        </p:txBody>
      </p:sp>
      <p:pic>
        <p:nvPicPr>
          <p:cNvPr id="50180" name="Picture 6" descr="Picture 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221088"/>
            <a:ext cx="3253917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222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rc_mi" descr="http://ic.pics.livejournal.com/gorshkov_sergey/27284117/257537/257537_100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53329"/>
            <a:ext cx="3073166" cy="19196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03182"/>
            <a:ext cx="8229600" cy="3845898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Отлаженная дистрибьюторская сеть, </a:t>
            </a:r>
            <a:endParaRPr lang="en-US" dirty="0" smtClean="0"/>
          </a:p>
          <a:p>
            <a:pPr lvl="0"/>
            <a:r>
              <a:rPr lang="ru-RU" dirty="0" smtClean="0"/>
              <a:t>гарантия </a:t>
            </a:r>
            <a:r>
              <a:rPr lang="ru-RU" dirty="0"/>
              <a:t>быстрого выполнения заказа.</a:t>
            </a:r>
            <a:endParaRPr lang="uk-UA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ООО </a:t>
            </a:r>
            <a:r>
              <a:rPr lang="en-US" smtClean="0"/>
              <a:t>OASIS-S  </a:t>
            </a:r>
          </a:p>
          <a:p>
            <a:pPr marL="0" indent="0">
              <a:buNone/>
            </a:pPr>
            <a:r>
              <a:rPr lang="ru-RU" smtClean="0"/>
              <a:t>Тел </a:t>
            </a:r>
            <a:r>
              <a:rPr lang="ru-RU" dirty="0" smtClean="0"/>
              <a:t>+380675515002</a:t>
            </a:r>
            <a:endParaRPr lang="uk-UA" dirty="0"/>
          </a:p>
          <a:p>
            <a:r>
              <a:rPr lang="en-US" u="sng" dirty="0">
                <a:hlinkClick r:id="rId3"/>
              </a:rPr>
              <a:t>www</a:t>
            </a:r>
            <a:r>
              <a:rPr lang="ru-RU" u="sng" dirty="0" smtClean="0">
                <a:hlinkClick r:id="rId3"/>
              </a:rPr>
              <a:t>.</a:t>
            </a:r>
            <a:r>
              <a:rPr lang="en-US" u="sng" dirty="0" smtClean="0">
                <a:hlinkClick r:id="rId3"/>
              </a:rPr>
              <a:t>oasis-s.com.ua</a:t>
            </a:r>
            <a:endParaRPr lang="en-US" u="sng" dirty="0" smtClean="0"/>
          </a:p>
          <a:p>
            <a:r>
              <a:rPr lang="en-US" u="sng" dirty="0" smtClean="0"/>
              <a:t> oasis-s@ukr.net</a:t>
            </a:r>
            <a:endParaRPr lang="uk-UA" dirty="0"/>
          </a:p>
        </p:txBody>
      </p:sp>
      <p:pic>
        <p:nvPicPr>
          <p:cNvPr id="4" name="irc_mi" descr="http://funkyimg.com/u2/312/432/126932498171143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2" y="4797152"/>
            <a:ext cx="2838344" cy="1890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rc_mi" descr="http://i.allday.ru/2c/1d/8e/1336753559_running_men_05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01008"/>
            <a:ext cx="2664296" cy="21158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13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260648"/>
            <a:ext cx="4040188" cy="11521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Рекламная поддержка – сайт </a:t>
            </a:r>
            <a:r>
              <a:rPr lang="en-US" sz="24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CRT</a:t>
            </a:r>
            <a:r>
              <a:rPr lang="ru-RU" sz="24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24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CLUB</a:t>
            </a:r>
            <a:r>
              <a:rPr lang="uk-UA" dirty="0" smtClean="0">
                <a:effectLst/>
              </a:rPr>
              <a:t/>
            </a:r>
            <a:br>
              <a:rPr lang="uk-UA" dirty="0" smtClean="0">
                <a:effectLst/>
              </a:rPr>
            </a:b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548681"/>
            <a:ext cx="4041775" cy="1008112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Возможность получить профессиональную консультацию </a:t>
            </a:r>
            <a:r>
              <a:rPr lang="en-US" dirty="0"/>
              <a:t>on</a:t>
            </a:r>
            <a:r>
              <a:rPr lang="ru-RU" dirty="0"/>
              <a:t>-</a:t>
            </a:r>
            <a:r>
              <a:rPr lang="en-US" dirty="0"/>
              <a:t>line </a:t>
            </a:r>
            <a:r>
              <a:rPr lang="uk-UA" dirty="0"/>
              <a:t> в </a:t>
            </a:r>
            <a:r>
              <a:rPr lang="uk-UA" dirty="0" err="1"/>
              <a:t>течение</a:t>
            </a:r>
            <a:r>
              <a:rPr lang="uk-UA" dirty="0"/>
              <a:t> 24 </a:t>
            </a:r>
            <a:r>
              <a:rPr lang="uk-UA" dirty="0" err="1"/>
              <a:t>часов</a:t>
            </a:r>
            <a:r>
              <a:rPr lang="ru-RU" dirty="0"/>
              <a:t> - сайт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CRT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CLUB</a:t>
            </a:r>
            <a:endParaRPr lang="uk-UA" dirty="0" smtClean="0">
              <a:solidFill>
                <a:schemeClr val="tx2">
                  <a:lumMod val="60000"/>
                  <a:lumOff val="40000"/>
                </a:schemeClr>
              </a:solidFill>
              <a:effectLst/>
            </a:endParaRPr>
          </a:p>
          <a:p>
            <a:endParaRPr lang="uk-UA" dirty="0"/>
          </a:p>
        </p:txBody>
      </p:sp>
      <p:pic>
        <p:nvPicPr>
          <p:cNvPr id="7" name="Объект 6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10915"/>
            <a:ext cx="4176464" cy="2451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Объект 8"/>
          <p:cNvPicPr>
            <a:picLocks noGrp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037" y="1659558"/>
            <a:ext cx="4191807" cy="2417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4185746"/>
            <a:ext cx="4341837" cy="2465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4176464" cy="2556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344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268760"/>
            <a:ext cx="8632661" cy="5133316"/>
          </a:xfrm>
        </p:spPr>
        <p:txBody>
          <a:bodyPr/>
          <a:lstStyle/>
          <a:p>
            <a:r>
              <a:rPr lang="ru-RU" dirty="0" smtClean="0"/>
              <a:t>Спасибо за внимание.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2612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TM01859868[[fn=Термический]]</Template>
  <TotalTime>668</TotalTime>
  <Words>922</Words>
  <Application>Microsoft Office PowerPoint</Application>
  <PresentationFormat>Экран (4:3)</PresentationFormat>
  <Paragraphs>232</Paragraphs>
  <Slides>28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Thermal</vt:lpstr>
      <vt:lpstr>CorelDRAW</vt:lpstr>
      <vt:lpstr>Преимущества ортокератологических линз Парагон  (Paragon CRT)</vt:lpstr>
      <vt:lpstr>Презентация PowerPoint</vt:lpstr>
      <vt:lpstr>Презентация PowerPoint</vt:lpstr>
      <vt:lpstr>Презентация PowerPoint</vt:lpstr>
      <vt:lpstr>Презентация PowerPoint</vt:lpstr>
      <vt:lpstr>Paragon CRT – RGP  линзы, изготовленные из очищенного флюоросиликона акрилата – Пафлюфкона. Материал запатентован компанией и является одним из наиболее кислородо проницаемых материалов в мире, используемых для производства жёстких линз.</vt:lpstr>
      <vt:lpstr>Презентация PowerPoint</vt:lpstr>
      <vt:lpstr>Презентация PowerPoint</vt:lpstr>
      <vt:lpstr>ХАРАКТЕРИСТИКИ ЛИНЗ  PARAGON CRT ® 100 (парафлукон D) </vt:lpstr>
      <vt:lpstr>Презентация PowerPoint</vt:lpstr>
      <vt:lpstr>Дизайн:???</vt:lpstr>
      <vt:lpstr>В линзах Парагон эти задачи  решаются следующим образом:</vt:lpstr>
      <vt:lpstr>ПАРАМЕТРЫ ЛИНЗ </vt:lpstr>
      <vt:lpstr>Уникальная технология Proximity Control    Technology™</vt:lpstr>
      <vt:lpstr>Высокий уровень очистки силикона =    ультра тонкая  линза!</vt:lpstr>
      <vt:lpstr>Гармоничные поверхности – мягкое и прогнозируемое действие на поверхность роговицы!</vt:lpstr>
      <vt:lpstr>FDA для ортокератологических линз есть  ТОЛЬКО для коррекции близорукости до (-)6.0Д.</vt:lpstr>
      <vt:lpstr>Оптическая зона коррекции  </vt:lpstr>
      <vt:lpstr>Центрация линз  - краеугольный вопрос эффективного и безопасного пользования линзами</vt:lpstr>
      <vt:lpstr>Dual Axis !!!</vt:lpstr>
      <vt:lpstr> </vt:lpstr>
      <vt:lpstr>Презентация PowerPoint</vt:lpstr>
      <vt:lpstr>Имеют FDA без возрастных ограничений и могут применяться у детей! </vt:lpstr>
      <vt:lpstr>Software Design for CRT® Dual Axis CZM 9000, Medmont, Oculus, Keratron, Tomey, Pentacam</vt:lpstr>
      <vt:lpstr>Принцип подбора линз  «здесь и сейчас» из набора. </vt:lpstr>
      <vt:lpstr>Презентация PowerPoint</vt:lpstr>
      <vt:lpstr>Презентация PowerPoint</vt:lpstr>
      <vt:lpstr>Спасибо за внимание.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</dc:creator>
  <cp:lastModifiedBy>Maxim</cp:lastModifiedBy>
  <cp:revision>46</cp:revision>
  <cp:lastPrinted>2015-09-14T20:17:43Z</cp:lastPrinted>
  <dcterms:created xsi:type="dcterms:W3CDTF">2015-05-15T14:28:07Z</dcterms:created>
  <dcterms:modified xsi:type="dcterms:W3CDTF">2015-09-25T16:26:23Z</dcterms:modified>
</cp:coreProperties>
</file>